
<file path=[Content_Types].xml><?xml version="1.0" encoding="utf-8"?>
<Types xmlns="http://schemas.openxmlformats.org/package/2006/content-types">
  <Default ContentType="application/x-fontdata" Extension="fntdata"/>
  <Default ContentType="image/jpeg" Extension="jpeg"/>
  <Default ContentType="audio/mpeg" Extension="mp3"/>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7"/>
    <p:sldId id="257" r:id="rId28"/>
    <p:sldId id="258" r:id="rId29"/>
    <p:sldId id="259" r:id="rId30"/>
    <p:sldId id="260" r:id="rId31"/>
    <p:sldId id="261" r:id="rId32"/>
    <p:sldId id="262" r:id="rId33"/>
    <p:sldId id="263" r:id="rId34"/>
    <p:sldId id="264" r:id="rId35"/>
    <p:sldId id="265" r:id="rId36"/>
    <p:sldId id="266" r:id="rId37"/>
    <p:sldId id="267" r:id="rId38"/>
  </p:sldIdLst>
  <p:sldSz cx="18288000" cy="10287000"/>
  <p:notesSz cx="6858000" cy="9144000"/>
  <p:embeddedFontLst>
    <p:embeddedFont>
      <p:font typeface="Anonymous Pro" charset="1" panose="02060609030202000504"/>
      <p:regular r:id="rId6"/>
    </p:embeddedFont>
    <p:embeddedFont>
      <p:font typeface="Anonymous Pro Bold" charset="1" panose="02060809030202000504"/>
      <p:regular r:id="rId7"/>
    </p:embeddedFont>
    <p:embeddedFont>
      <p:font typeface="Anonymous Pro Italics" charset="1" panose="02060609030202000504"/>
      <p:regular r:id="rId8"/>
    </p:embeddedFont>
    <p:embeddedFont>
      <p:font typeface="Anonymous Pro Bold Italics" charset="1" panose="02060809030202000504"/>
      <p:regular r:id="rId9"/>
    </p:embeddedFont>
    <p:embeddedFont>
      <p:font typeface="Arimo" charset="1" panose="020B0604020202020204"/>
      <p:regular r:id="rId10"/>
    </p:embeddedFont>
    <p:embeddedFont>
      <p:font typeface="Arimo Bold" charset="1" panose="020B0704020202020204"/>
      <p:regular r:id="rId11"/>
    </p:embeddedFont>
    <p:embeddedFont>
      <p:font typeface="Arimo Italics" charset="1" panose="020B0604020202090204"/>
      <p:regular r:id="rId12"/>
    </p:embeddedFont>
    <p:embeddedFont>
      <p:font typeface="Arimo Bold Italics" charset="1" panose="020B0704020202090204"/>
      <p:regular r:id="rId13"/>
    </p:embeddedFont>
    <p:embeddedFont>
      <p:font typeface="Poppins Light" charset="1" panose="02000000000000000000"/>
      <p:regular r:id="rId14"/>
    </p:embeddedFont>
    <p:embeddedFont>
      <p:font typeface="Poppins Light Bold" charset="1" panose="02000000000000000000"/>
      <p:regular r:id="rId15"/>
    </p:embeddedFont>
    <p:embeddedFont>
      <p:font typeface="Poppins Medium" charset="1" panose="02000000000000000000"/>
      <p:regular r:id="rId16"/>
    </p:embeddedFont>
    <p:embeddedFont>
      <p:font typeface="Poppins Medium Bold" charset="1" panose="02000000000000000000"/>
      <p:regular r:id="rId17"/>
    </p:embeddedFont>
    <p:embeddedFont>
      <p:font typeface="Poppins Bold" charset="1" panose="02000000000000000000"/>
      <p:regular r:id="rId18"/>
    </p:embeddedFont>
    <p:embeddedFont>
      <p:font typeface="Canva Sans" charset="1" panose="020B0503030501040103"/>
      <p:regular r:id="rId19"/>
    </p:embeddedFont>
    <p:embeddedFont>
      <p:font typeface="Canva Sans Bold" charset="1" panose="020B0803030501040103"/>
      <p:regular r:id="rId20"/>
    </p:embeddedFont>
    <p:embeddedFont>
      <p:font typeface="Canva Sans Italics" charset="1" panose="020B0503030501040103"/>
      <p:regular r:id="rId21"/>
    </p:embeddedFont>
    <p:embeddedFont>
      <p:font typeface="Canva Sans Bold Italics" charset="1" panose="020B0803030501040103"/>
      <p:regular r:id="rId22"/>
    </p:embeddedFont>
    <p:embeddedFont>
      <p:font typeface="Arial" charset="1" panose="020B0502020202020204"/>
      <p:regular r:id="rId23"/>
    </p:embeddedFont>
    <p:embeddedFont>
      <p:font typeface="Arial Bold" charset="1" panose="020B0802020202020204"/>
      <p:regular r:id="rId24"/>
    </p:embeddedFont>
    <p:embeddedFont>
      <p:font typeface="Arial Italics" charset="1" panose="020B0502020202090204"/>
      <p:regular r:id="rId25"/>
    </p:embeddedFont>
    <p:embeddedFont>
      <p:font typeface="Arial Bold Italics" charset="1" panose="020B0802020202090204"/>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slides/slide1.xml" Type="http://schemas.openxmlformats.org/officeDocument/2006/relationships/slide"/><Relationship Id="rId28" Target="slides/slide2.xml" Type="http://schemas.openxmlformats.org/officeDocument/2006/relationships/slide"/><Relationship Id="rId29" Target="slides/slide3.xml" Type="http://schemas.openxmlformats.org/officeDocument/2006/relationships/slide"/><Relationship Id="rId3" Target="viewProps.xml" Type="http://schemas.openxmlformats.org/officeDocument/2006/relationships/viewProps"/><Relationship Id="rId30" Target="slides/slide4.xml" Type="http://schemas.openxmlformats.org/officeDocument/2006/relationships/slide"/><Relationship Id="rId31" Target="slides/slide5.xml" Type="http://schemas.openxmlformats.org/officeDocument/2006/relationships/slide"/><Relationship Id="rId32" Target="slides/slide6.xml" Type="http://schemas.openxmlformats.org/officeDocument/2006/relationships/slide"/><Relationship Id="rId33" Target="slides/slide7.xml" Type="http://schemas.openxmlformats.org/officeDocument/2006/relationships/slide"/><Relationship Id="rId34" Target="slides/slide8.xml" Type="http://schemas.openxmlformats.org/officeDocument/2006/relationships/slide"/><Relationship Id="rId35" Target="slides/slide9.xml" Type="http://schemas.openxmlformats.org/officeDocument/2006/relationships/slide"/><Relationship Id="rId36" Target="slides/slide10.xml" Type="http://schemas.openxmlformats.org/officeDocument/2006/relationships/slide"/><Relationship Id="rId37" Target="slides/slide11.xml" Type="http://schemas.openxmlformats.org/officeDocument/2006/relationships/slide"/><Relationship Id="rId38" Target="slides/slide12.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https://ieeexplore.ieee.org/xpl/conhome/9400188/proceeding" TargetMode="External" Type="http://schemas.openxmlformats.org/officeDocument/2006/relationships/hyperlink"/><Relationship Id="rId3" Target="../media/image22.svg" Type="http://schemas.openxmlformats.org/officeDocument/2006/relationships/image"/><Relationship Id="rId4" Target="../media/aAFn4MbVvJQ.mp3" Type="http://schemas.microsoft.com/office/2007/relationships/media"/><Relationship Id="rId5" Target="../media/aAFn4MbVvJQ.mp3" Type="http://schemas.openxmlformats.org/officeDocument/2006/relationships/audio"/></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16182" y="9836474"/>
            <a:ext cx="16855636" cy="450526"/>
            <a:chOff x="0" y="0"/>
            <a:chExt cx="5701783" cy="152400"/>
          </a:xfrm>
        </p:grpSpPr>
        <p:sp>
          <p:nvSpPr>
            <p:cNvPr name="Freeform 3" id="3"/>
            <p:cNvSpPr/>
            <p:nvPr/>
          </p:nvSpPr>
          <p:spPr>
            <a:xfrm flipH="false" flipV="false" rot="0">
              <a:off x="0" y="0"/>
              <a:ext cx="5701783" cy="152400"/>
            </a:xfrm>
            <a:custGeom>
              <a:avLst/>
              <a:gdLst/>
              <a:ahLst/>
              <a:cxnLst/>
              <a:rect r="r" b="b" t="t" l="l"/>
              <a:pathLst>
                <a:path h="152400" w="5701783">
                  <a:moveTo>
                    <a:pt x="0" y="0"/>
                  </a:moveTo>
                  <a:lnTo>
                    <a:pt x="5701783" y="0"/>
                  </a:lnTo>
                  <a:lnTo>
                    <a:pt x="5701783" y="152400"/>
                  </a:lnTo>
                  <a:lnTo>
                    <a:pt x="0" y="152400"/>
                  </a:lnTo>
                  <a:close/>
                </a:path>
              </a:pathLst>
            </a:custGeom>
            <a:solidFill>
              <a:srgbClr val="00C49A"/>
            </a:solidFill>
          </p:spPr>
        </p:sp>
      </p:grpSp>
      <p:sp>
        <p:nvSpPr>
          <p:cNvPr name="TextBox 4" id="4"/>
          <p:cNvSpPr txBox="true"/>
          <p:nvPr/>
        </p:nvSpPr>
        <p:spPr>
          <a:xfrm rot="0">
            <a:off x="1028700" y="3065796"/>
            <a:ext cx="9386462" cy="2447925"/>
          </a:xfrm>
          <a:prstGeom prst="rect">
            <a:avLst/>
          </a:prstGeom>
        </p:spPr>
        <p:txBody>
          <a:bodyPr anchor="t" rtlCol="false" tIns="0" lIns="0" bIns="0" rIns="0">
            <a:spAutoFit/>
          </a:bodyPr>
          <a:lstStyle/>
          <a:p>
            <a:pPr>
              <a:lnSpc>
                <a:spcPts val="9600"/>
              </a:lnSpc>
            </a:pPr>
            <a:r>
              <a:rPr lang="en-US" sz="8000" spc="248">
                <a:solidFill>
                  <a:srgbClr val="333333"/>
                </a:solidFill>
                <a:latin typeface="Poppins Bold"/>
              </a:rPr>
              <a:t>Paper</a:t>
            </a:r>
          </a:p>
          <a:p>
            <a:pPr>
              <a:lnSpc>
                <a:spcPts val="9600"/>
              </a:lnSpc>
            </a:pPr>
            <a:r>
              <a:rPr lang="en-US" sz="8000" spc="248">
                <a:solidFill>
                  <a:srgbClr val="333333"/>
                </a:solidFill>
                <a:latin typeface="Poppins Bold"/>
              </a:rPr>
              <a:t>Presentation</a:t>
            </a:r>
          </a:p>
        </p:txBody>
      </p:sp>
      <p:sp>
        <p:nvSpPr>
          <p:cNvPr name="TextBox 5" id="5"/>
          <p:cNvSpPr txBox="true"/>
          <p:nvPr/>
        </p:nvSpPr>
        <p:spPr>
          <a:xfrm rot="0">
            <a:off x="10415162"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ADVISOR</a:t>
            </a:r>
          </a:p>
        </p:txBody>
      </p:sp>
      <p:sp>
        <p:nvSpPr>
          <p:cNvPr name="TextBox 6" id="6"/>
          <p:cNvSpPr txBox="true"/>
          <p:nvPr/>
        </p:nvSpPr>
        <p:spPr>
          <a:xfrm rot="0">
            <a:off x="10415162" y="1022043"/>
            <a:ext cx="2903533" cy="453390"/>
          </a:xfrm>
          <a:prstGeom prst="rect">
            <a:avLst/>
          </a:prstGeom>
        </p:spPr>
        <p:txBody>
          <a:bodyPr anchor="t" rtlCol="false" tIns="0" lIns="0" bIns="0" rIns="0">
            <a:spAutoFit/>
          </a:bodyPr>
          <a:lstStyle/>
          <a:p>
            <a:pPr algn="r">
              <a:lnSpc>
                <a:spcPts val="3359"/>
              </a:lnSpc>
            </a:pPr>
            <a:r>
              <a:rPr lang="en-US" sz="2400">
                <a:solidFill>
                  <a:srgbClr val="333333"/>
                </a:solidFill>
                <a:latin typeface="Arial"/>
              </a:rPr>
              <a:t>Annajiat Alim Rasel</a:t>
            </a:r>
          </a:p>
        </p:txBody>
      </p:sp>
      <p:sp>
        <p:nvSpPr>
          <p:cNvPr name="TextBox 7" id="7"/>
          <p:cNvSpPr txBox="true"/>
          <p:nvPr/>
        </p:nvSpPr>
        <p:spPr>
          <a:xfrm rot="0">
            <a:off x="1189939" y="355291"/>
            <a:ext cx="3996127" cy="1291590"/>
          </a:xfrm>
          <a:prstGeom prst="rect">
            <a:avLst/>
          </a:prstGeom>
        </p:spPr>
        <p:txBody>
          <a:bodyPr anchor="t" rtlCol="false" tIns="0" lIns="0" bIns="0" rIns="0">
            <a:spAutoFit/>
          </a:bodyPr>
          <a:lstStyle/>
          <a:p>
            <a:pPr>
              <a:lnSpc>
                <a:spcPts val="3359"/>
              </a:lnSpc>
            </a:pPr>
            <a:r>
              <a:rPr lang="en-US" sz="2400">
                <a:solidFill>
                  <a:srgbClr val="333333"/>
                </a:solidFill>
                <a:latin typeface="Arial"/>
              </a:rPr>
              <a:t>Department of Computer Science &amp; Engineering, BRAC University</a:t>
            </a:r>
          </a:p>
        </p:txBody>
      </p:sp>
      <p:sp>
        <p:nvSpPr>
          <p:cNvPr name="AutoShape 8" id="8"/>
          <p:cNvSpPr/>
          <p:nvPr/>
        </p:nvSpPr>
        <p:spPr>
          <a:xfrm rot="-5400000">
            <a:off x="4989927" y="1071454"/>
            <a:ext cx="2161958" cy="0"/>
          </a:xfrm>
          <a:prstGeom prst="line">
            <a:avLst/>
          </a:prstGeom>
          <a:ln cap="rnd" w="19050">
            <a:solidFill>
              <a:srgbClr val="00C49A"/>
            </a:solidFill>
            <a:prstDash val="solid"/>
            <a:headEnd type="none" len="sm" w="sm"/>
            <a:tailEnd type="none" len="sm" w="sm"/>
          </a:ln>
        </p:spPr>
      </p:sp>
      <p:sp>
        <p:nvSpPr>
          <p:cNvPr name="AutoShape 9" id="9"/>
          <p:cNvSpPr/>
          <p:nvPr/>
        </p:nvSpPr>
        <p:spPr>
          <a:xfrm rot="-5400000">
            <a:off x="12811075" y="1071454"/>
            <a:ext cx="2161958" cy="0"/>
          </a:xfrm>
          <a:prstGeom prst="line">
            <a:avLst/>
          </a:prstGeom>
          <a:ln cap="rnd" w="19050">
            <a:solidFill>
              <a:srgbClr val="00C49A"/>
            </a:solidFill>
            <a:prstDash val="solid"/>
            <a:headEnd type="none" len="sm" w="sm"/>
            <a:tailEnd type="none" len="sm" w="sm"/>
          </a:ln>
        </p:spPr>
      </p:sp>
      <p:sp>
        <p:nvSpPr>
          <p:cNvPr name="TextBox 10" id="10"/>
          <p:cNvSpPr txBox="true"/>
          <p:nvPr/>
        </p:nvSpPr>
        <p:spPr>
          <a:xfrm rot="0">
            <a:off x="14400592"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STUDENT</a:t>
            </a:r>
          </a:p>
        </p:txBody>
      </p:sp>
      <p:sp>
        <p:nvSpPr>
          <p:cNvPr name="AutoShape 11" id="11"/>
          <p:cNvSpPr/>
          <p:nvPr/>
        </p:nvSpPr>
        <p:spPr>
          <a:xfrm rot="0">
            <a:off x="716182" y="2176246"/>
            <a:ext cx="16855636" cy="0"/>
          </a:xfrm>
          <a:prstGeom prst="line">
            <a:avLst/>
          </a:prstGeom>
          <a:ln cap="rnd" w="19050">
            <a:solidFill>
              <a:srgbClr val="00C49A"/>
            </a:solidFill>
            <a:prstDash val="solid"/>
            <a:headEnd type="none" len="sm" w="sm"/>
            <a:tailEnd type="none" len="sm" w="sm"/>
          </a:ln>
        </p:spPr>
      </p:sp>
      <p:sp>
        <p:nvSpPr>
          <p:cNvPr name="TextBox 12" id="12"/>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a:t>
            </a:r>
          </a:p>
        </p:txBody>
      </p:sp>
      <p:sp>
        <p:nvSpPr>
          <p:cNvPr name="TextBox 13" id="13"/>
          <p:cNvSpPr txBox="true"/>
          <p:nvPr/>
        </p:nvSpPr>
        <p:spPr>
          <a:xfrm rot="0">
            <a:off x="13901579" y="942975"/>
            <a:ext cx="3402546" cy="775335"/>
          </a:xfrm>
          <a:prstGeom prst="rect">
            <a:avLst/>
          </a:prstGeom>
        </p:spPr>
        <p:txBody>
          <a:bodyPr anchor="t" rtlCol="false" tIns="0" lIns="0" bIns="0" rIns="0">
            <a:spAutoFit/>
          </a:bodyPr>
          <a:lstStyle/>
          <a:p>
            <a:pPr algn="r">
              <a:lnSpc>
                <a:spcPts val="2940"/>
              </a:lnSpc>
            </a:pPr>
            <a:r>
              <a:rPr lang="en-US" sz="2100">
                <a:solidFill>
                  <a:srgbClr val="333333"/>
                </a:solidFill>
                <a:latin typeface="Arial"/>
              </a:rPr>
              <a:t>Name: Mahmudul Hasan</a:t>
            </a:r>
          </a:p>
          <a:p>
            <a:pPr algn="r">
              <a:lnSpc>
                <a:spcPts val="2940"/>
              </a:lnSpc>
            </a:pPr>
            <a:r>
              <a:rPr lang="en-US" sz="2100">
                <a:solidFill>
                  <a:srgbClr val="333333"/>
                </a:solidFill>
                <a:latin typeface="Arial"/>
              </a:rPr>
              <a:t>ID: 20101168</a:t>
            </a:r>
          </a:p>
        </p:txBody>
      </p:sp>
      <p:sp>
        <p:nvSpPr>
          <p:cNvPr name="TextBox 14" id="14"/>
          <p:cNvSpPr txBox="true"/>
          <p:nvPr/>
        </p:nvSpPr>
        <p:spPr>
          <a:xfrm rot="0">
            <a:off x="1028700" y="6170946"/>
            <a:ext cx="12853829" cy="1589405"/>
          </a:xfrm>
          <a:prstGeom prst="rect">
            <a:avLst/>
          </a:prstGeom>
        </p:spPr>
        <p:txBody>
          <a:bodyPr anchor="t" rtlCol="false" tIns="0" lIns="0" bIns="0" rIns="0">
            <a:spAutoFit/>
          </a:bodyPr>
          <a:lstStyle/>
          <a:p>
            <a:pPr>
              <a:lnSpc>
                <a:spcPts val="3219"/>
              </a:lnSpc>
            </a:pPr>
            <a:r>
              <a:rPr lang="en-US" sz="2299">
                <a:solidFill>
                  <a:srgbClr val="333333"/>
                </a:solidFill>
                <a:latin typeface="Canva Sans Bold"/>
              </a:rPr>
              <a:t>Facilitated Deep Learning Models for Image Captioning</a:t>
            </a:r>
          </a:p>
          <a:p>
            <a:pPr>
              <a:lnSpc>
                <a:spcPts val="3219"/>
              </a:lnSpc>
            </a:pPr>
            <a:r>
              <a:rPr lang="en-US" sz="2299">
                <a:solidFill>
                  <a:srgbClr val="333333"/>
                </a:solidFill>
                <a:latin typeface="Canva Sans Bold"/>
              </a:rPr>
              <a:t>Published in: </a:t>
            </a:r>
            <a:r>
              <a:rPr lang="en-US" sz="2299">
                <a:solidFill>
                  <a:srgbClr val="333333"/>
                </a:solidFill>
                <a:latin typeface="Canva Sans"/>
                <a:hlinkClick r:id="rId2" tooltip="https://ieeexplore.ieee.org/xpl/conhome/9400188/proceeding"/>
              </a:rPr>
              <a:t>2021 55th Annual Conference on Information Sciences and Systems (CISS)</a:t>
            </a:r>
          </a:p>
          <a:p>
            <a:pPr>
              <a:lnSpc>
                <a:spcPts val="3219"/>
              </a:lnSpc>
            </a:pPr>
            <a:r>
              <a:rPr lang="en-US" sz="2299">
                <a:solidFill>
                  <a:srgbClr val="333333"/>
                </a:solidFill>
                <a:latin typeface="Canva Sans Bold"/>
              </a:rPr>
              <a:t>Publisher:</a:t>
            </a:r>
            <a:r>
              <a:rPr lang="en-US" sz="2299">
                <a:solidFill>
                  <a:srgbClr val="333333"/>
                </a:solidFill>
                <a:latin typeface="Canva Sans"/>
              </a:rPr>
              <a:t> IEEE</a:t>
            </a:r>
          </a:p>
          <a:p>
            <a:pPr>
              <a:lnSpc>
                <a:spcPts val="3219"/>
              </a:lnSpc>
            </a:pPr>
            <a:r>
              <a:rPr lang="en-US" sz="2299">
                <a:solidFill>
                  <a:srgbClr val="333333"/>
                </a:solidFill>
                <a:latin typeface="Canva Sans Bold"/>
              </a:rPr>
              <a:t>Date Added to IEEE Xplore: </a:t>
            </a:r>
            <a:r>
              <a:rPr lang="en-US" sz="2299">
                <a:solidFill>
                  <a:srgbClr val="333333"/>
                </a:solidFill>
                <a:latin typeface="Canva Sans"/>
              </a:rPr>
              <a:t>19 April 2021</a:t>
            </a:r>
          </a:p>
        </p:txBody>
      </p:sp>
      <p:pic>
        <p:nvPicPr>
          <p:cNvPr name="Picture 15" id="15">
            <a:hlinkClick action="ppaction://media"/>
          </p:cNvPr>
          <p:cNvPicPr>
            <a:picLocks noChangeAspect="true"/>
          </p:cNvPicPr>
          <p:nvPr>
            <a:audioFile r:link="rId5"/>
            <p:extLst>
              <p:ext uri="{DAA4B4D4-6D71-4841-9C94-3DE7FCFB9230}">
                <p14:media xmlns:p14="http://schemas.microsoft.com/office/powerpoint/2010/main" r:embed="rId4">
                  <p14:trim st="83.3340" end="26.1230"/>
                </p14:media>
              </p:ext>
            </p:extLst>
          </p:nvPr>
        </p:nvPicPr>
        <p:blipFill>
          <a:blip r:embed="rId3"/>
          <a:stretch>
            <a:fillRect/>
          </a:stretch>
        </p:blipFill>
        <p:spPr>
          <a:xfrm>
            <a:off x="8629650" y="4629150"/>
            <a:ext cx="1028700" cy="1028700"/>
          </a:xfrm>
          <a:prstGeom prst="rect">
            <a:avLst/>
          </a:prstGeom>
        </p:spPr>
      </p:pic>
    </p:spTree>
  </p:cSld>
  <p:clrMapOvr>
    <a:masterClrMapping/>
  </p:clrMapOvr>
  <p:timing>
    <p:tnLst>
      <p:par>
        <p:cTn dur="indefinite" restart="never" nodeType="tmRoot">
          <p:childTnLst>
            <p:cmd cmd="playFrom(0.0)">
              <p:cBhvr>
                <p:cTn/>
                <p:tgtEl>
                  <p:spTgt spid="15"/>
                </p:tgtEl>
              </p:cBhvr>
            </p:cmd>
            <p:audio>
              <p:cMediaNode vol="100000" showWhenStopped="false">
                <p:cTn/>
                <p:tgtEl>
                  <p:spTgt spid="15"/>
                </p:tgtEl>
              </p:cMediaNode>
            </p:audio>
          </p:childTnLst>
        </p:cTn>
      </p:par>
    </p:tnLst>
  </p:timing>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423885" y="2381411"/>
            <a:ext cx="7946450" cy="5798460"/>
          </a:xfrm>
          <a:custGeom>
            <a:avLst/>
            <a:gdLst/>
            <a:ahLst/>
            <a:cxnLst/>
            <a:rect r="r" b="b" t="t" l="l"/>
            <a:pathLst>
              <a:path h="5798460" w="7946450">
                <a:moveTo>
                  <a:pt x="0" y="0"/>
                </a:moveTo>
                <a:lnTo>
                  <a:pt x="7946451" y="0"/>
                </a:lnTo>
                <a:lnTo>
                  <a:pt x="7946451" y="5798460"/>
                </a:lnTo>
                <a:lnTo>
                  <a:pt x="0" y="5798460"/>
                </a:lnTo>
                <a:lnTo>
                  <a:pt x="0" y="0"/>
                </a:lnTo>
                <a:close/>
              </a:path>
            </a:pathLst>
          </a:custGeom>
          <a:blipFill>
            <a:blip r:embed="rId2"/>
            <a:stretch>
              <a:fillRect l="0" t="0" r="0" b="0"/>
            </a:stretch>
          </a:blipFill>
        </p:spPr>
      </p:sp>
      <p:sp>
        <p:nvSpPr>
          <p:cNvPr name="Freeform 5" id="5"/>
          <p:cNvSpPr/>
          <p:nvPr/>
        </p:nvSpPr>
        <p:spPr>
          <a:xfrm flipH="false" flipV="false" rot="0">
            <a:off x="9144000" y="2512821"/>
            <a:ext cx="8964513" cy="5623309"/>
          </a:xfrm>
          <a:custGeom>
            <a:avLst/>
            <a:gdLst/>
            <a:ahLst/>
            <a:cxnLst/>
            <a:rect r="r" b="b" t="t" l="l"/>
            <a:pathLst>
              <a:path h="5623309" w="8964513">
                <a:moveTo>
                  <a:pt x="0" y="0"/>
                </a:moveTo>
                <a:lnTo>
                  <a:pt x="8964513" y="0"/>
                </a:lnTo>
                <a:lnTo>
                  <a:pt x="8964513" y="5623308"/>
                </a:lnTo>
                <a:lnTo>
                  <a:pt x="0" y="5623308"/>
                </a:lnTo>
                <a:lnTo>
                  <a:pt x="0" y="0"/>
                </a:lnTo>
                <a:close/>
              </a:path>
            </a:pathLst>
          </a:custGeom>
          <a:blipFill>
            <a:blip r:embed="rId3"/>
            <a:stretch>
              <a:fillRect l="0" t="0" r="0" b="0"/>
            </a:stretch>
          </a:blipFill>
        </p:spPr>
      </p:sp>
      <p:sp>
        <p:nvSpPr>
          <p:cNvPr name="TextBox 6" id="6"/>
          <p:cNvSpPr txBox="true"/>
          <p:nvPr/>
        </p:nvSpPr>
        <p:spPr>
          <a:xfrm rot="0">
            <a:off x="17015823"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10</a:t>
            </a:r>
          </a:p>
        </p:txBody>
      </p:sp>
      <p:sp>
        <p:nvSpPr>
          <p:cNvPr name="TextBox 7" id="7"/>
          <p:cNvSpPr txBox="true"/>
          <p:nvPr/>
        </p:nvSpPr>
        <p:spPr>
          <a:xfrm rot="0">
            <a:off x="1393076" y="1028700"/>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Research Results</a:t>
            </a:r>
          </a:p>
        </p:txBody>
      </p:sp>
      <p:sp>
        <p:nvSpPr>
          <p:cNvPr name="TextBox 8" id="8"/>
          <p:cNvSpPr txBox="true"/>
          <p:nvPr/>
        </p:nvSpPr>
        <p:spPr>
          <a:xfrm rot="0">
            <a:off x="423885" y="1028700"/>
            <a:ext cx="538253" cy="361950"/>
          </a:xfrm>
          <a:prstGeom prst="rect">
            <a:avLst/>
          </a:prstGeom>
        </p:spPr>
        <p:txBody>
          <a:bodyPr anchor="t" rtlCol="false" tIns="0" lIns="0" bIns="0" rIns="0">
            <a:spAutoFit/>
          </a:bodyPr>
          <a:lstStyle/>
          <a:p>
            <a:pPr algn="ctr">
              <a:lnSpc>
                <a:spcPts val="2879"/>
              </a:lnSpc>
            </a:pPr>
            <a:r>
              <a:rPr lang="en-US" sz="2400" spc="74">
                <a:solidFill>
                  <a:srgbClr val="333333"/>
                </a:solidFill>
                <a:latin typeface="Poppins Medium"/>
              </a:rPr>
              <a:t>VI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123950" y="2506839"/>
            <a:ext cx="4108794" cy="2920979"/>
          </a:xfrm>
          <a:custGeom>
            <a:avLst/>
            <a:gdLst/>
            <a:ahLst/>
            <a:cxnLst/>
            <a:rect r="r" b="b" t="t" l="l"/>
            <a:pathLst>
              <a:path h="2920979" w="4108794">
                <a:moveTo>
                  <a:pt x="0" y="0"/>
                </a:moveTo>
                <a:lnTo>
                  <a:pt x="4108794" y="0"/>
                </a:lnTo>
                <a:lnTo>
                  <a:pt x="4108794" y="2920979"/>
                </a:lnTo>
                <a:lnTo>
                  <a:pt x="0" y="292097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819713" y="1808318"/>
            <a:ext cx="2829791" cy="3619500"/>
          </a:xfrm>
          <a:custGeom>
            <a:avLst/>
            <a:gdLst/>
            <a:ahLst/>
            <a:cxnLst/>
            <a:rect r="r" b="b" t="t" l="l"/>
            <a:pathLst>
              <a:path h="3619500" w="2829791">
                <a:moveTo>
                  <a:pt x="0" y="0"/>
                </a:moveTo>
                <a:lnTo>
                  <a:pt x="2829791" y="0"/>
                </a:lnTo>
                <a:lnTo>
                  <a:pt x="2829791" y="3619500"/>
                </a:lnTo>
                <a:lnTo>
                  <a:pt x="0" y="36195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2554204" y="2055370"/>
            <a:ext cx="4363942" cy="2920979"/>
          </a:xfrm>
          <a:custGeom>
            <a:avLst/>
            <a:gdLst/>
            <a:ahLst/>
            <a:cxnLst/>
            <a:rect r="r" b="b" t="t" l="l"/>
            <a:pathLst>
              <a:path h="2920979" w="4363942">
                <a:moveTo>
                  <a:pt x="0" y="0"/>
                </a:moveTo>
                <a:lnTo>
                  <a:pt x="4363943" y="0"/>
                </a:lnTo>
                <a:lnTo>
                  <a:pt x="4363943" y="2920979"/>
                </a:lnTo>
                <a:lnTo>
                  <a:pt x="0" y="29209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028700" y="5907405"/>
            <a:ext cx="4648574" cy="2179320"/>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Arial"/>
              </a:rPr>
              <a:t>The paper presented the design and implementation of three deep learning models for facilitated image captioning</a:t>
            </a:r>
          </a:p>
        </p:txBody>
      </p:sp>
      <p:sp>
        <p:nvSpPr>
          <p:cNvPr name="TextBox 6" id="6"/>
          <p:cNvSpPr txBox="true"/>
          <p:nvPr/>
        </p:nvSpPr>
        <p:spPr>
          <a:xfrm rot="0">
            <a:off x="6819713" y="5907405"/>
            <a:ext cx="4648574" cy="3265170"/>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Arial"/>
              </a:rPr>
              <a:t>Results of the different models were evaluated using a semantic similarity analysis between the generated captions and the actual ground truth captions</a:t>
            </a:r>
          </a:p>
        </p:txBody>
      </p:sp>
      <p:sp>
        <p:nvSpPr>
          <p:cNvPr name="TextBox 7" id="7"/>
          <p:cNvSpPr txBox="true"/>
          <p:nvPr/>
        </p:nvSpPr>
        <p:spPr>
          <a:xfrm rot="0">
            <a:off x="12411888" y="5810662"/>
            <a:ext cx="4648574" cy="3808095"/>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Arial"/>
              </a:rPr>
              <a:t>In the future further experiments can be run with a various number of changes, which include using larger captioning datasets, using different architectures for the generative language models</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11</a:t>
            </a:r>
          </a:p>
        </p:txBody>
      </p:sp>
      <p:grpSp>
        <p:nvGrpSpPr>
          <p:cNvPr name="Group 9" id="9"/>
          <p:cNvGrpSpPr/>
          <p:nvPr/>
        </p:nvGrpSpPr>
        <p:grpSpPr>
          <a:xfrm rot="0">
            <a:off x="0" y="0"/>
            <a:ext cx="18288000" cy="450526"/>
            <a:chOff x="0" y="0"/>
            <a:chExt cx="6186311" cy="152400"/>
          </a:xfrm>
        </p:grpSpPr>
        <p:sp>
          <p:nvSpPr>
            <p:cNvPr name="Freeform 10" id="10"/>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11" id="11"/>
          <p:cNvSpPr txBox="true"/>
          <p:nvPr/>
        </p:nvSpPr>
        <p:spPr>
          <a:xfrm rot="0">
            <a:off x="1393076" y="1028700"/>
            <a:ext cx="5426637"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Conclusion &amp; Discussions</a:t>
            </a:r>
          </a:p>
        </p:txBody>
      </p:sp>
      <p:sp>
        <p:nvSpPr>
          <p:cNvPr name="TextBox 12" id="12"/>
          <p:cNvSpPr txBox="true"/>
          <p:nvPr/>
        </p:nvSpPr>
        <p:spPr>
          <a:xfrm rot="0">
            <a:off x="423885" y="1028700"/>
            <a:ext cx="538253" cy="361950"/>
          </a:xfrm>
          <a:prstGeom prst="rect">
            <a:avLst/>
          </a:prstGeom>
        </p:spPr>
        <p:txBody>
          <a:bodyPr anchor="t" rtlCol="false" tIns="0" lIns="0" bIns="0" rIns="0">
            <a:spAutoFit/>
          </a:bodyPr>
          <a:lstStyle/>
          <a:p>
            <a:pPr algn="ctr">
              <a:lnSpc>
                <a:spcPts val="2879"/>
              </a:lnSpc>
            </a:pPr>
            <a:r>
              <a:rPr lang="en-US" sz="2400" spc="74">
                <a:solidFill>
                  <a:srgbClr val="333333"/>
                </a:solidFill>
                <a:latin typeface="Poppins Medium"/>
              </a:rPr>
              <a:t>VII</a:t>
            </a:r>
          </a:p>
        </p:txBody>
      </p:sp>
    </p:spTree>
  </p:cSld>
  <p:clrMapOvr>
    <a:masterClrMapping/>
  </p:clrMapOvr>
</p:sld>
</file>

<file path=ppt/slides/slide12.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716182" y="9836474"/>
            <a:ext cx="16855636" cy="450526"/>
            <a:chOff x="0" y="0"/>
            <a:chExt cx="5701783" cy="152400"/>
          </a:xfrm>
        </p:grpSpPr>
        <p:sp>
          <p:nvSpPr>
            <p:cNvPr name="Freeform 3" id="3"/>
            <p:cNvSpPr/>
            <p:nvPr/>
          </p:nvSpPr>
          <p:spPr>
            <a:xfrm flipH="false" flipV="false" rot="0">
              <a:off x="0" y="0"/>
              <a:ext cx="5701783" cy="152400"/>
            </a:xfrm>
            <a:custGeom>
              <a:avLst/>
              <a:gdLst/>
              <a:ahLst/>
              <a:cxnLst/>
              <a:rect r="r" b="b" t="t" l="l"/>
              <a:pathLst>
                <a:path h="152400" w="5701783">
                  <a:moveTo>
                    <a:pt x="0" y="0"/>
                  </a:moveTo>
                  <a:lnTo>
                    <a:pt x="5701783" y="0"/>
                  </a:lnTo>
                  <a:lnTo>
                    <a:pt x="5701783" y="152400"/>
                  </a:lnTo>
                  <a:lnTo>
                    <a:pt x="0" y="152400"/>
                  </a:lnTo>
                  <a:close/>
                </a:path>
              </a:pathLst>
            </a:custGeom>
            <a:solidFill>
              <a:srgbClr val="00C49A"/>
            </a:solidFill>
          </p:spPr>
        </p:sp>
      </p:grpSp>
      <p:sp>
        <p:nvSpPr>
          <p:cNvPr name="TextBox 4" id="4"/>
          <p:cNvSpPr txBox="true"/>
          <p:nvPr/>
        </p:nvSpPr>
        <p:spPr>
          <a:xfrm rot="0">
            <a:off x="1028700" y="4427229"/>
            <a:ext cx="9386462" cy="2447925"/>
          </a:xfrm>
          <a:prstGeom prst="rect">
            <a:avLst/>
          </a:prstGeom>
        </p:spPr>
        <p:txBody>
          <a:bodyPr anchor="t" rtlCol="false" tIns="0" lIns="0" bIns="0" rIns="0">
            <a:spAutoFit/>
          </a:bodyPr>
          <a:lstStyle/>
          <a:p>
            <a:pPr>
              <a:lnSpc>
                <a:spcPts val="9600"/>
              </a:lnSpc>
            </a:pPr>
            <a:r>
              <a:rPr lang="en-US" sz="8000" spc="248">
                <a:solidFill>
                  <a:srgbClr val="333333"/>
                </a:solidFill>
                <a:latin typeface="Poppins Bold"/>
              </a:rPr>
              <a:t>Thank you</a:t>
            </a:r>
          </a:p>
          <a:p>
            <a:pPr>
              <a:lnSpc>
                <a:spcPts val="9600"/>
              </a:lnSpc>
            </a:pPr>
            <a:r>
              <a:rPr lang="en-US" sz="8000" spc="248">
                <a:solidFill>
                  <a:srgbClr val="333333"/>
                </a:solidFill>
                <a:latin typeface="Poppins Bold"/>
              </a:rPr>
              <a:t>for listening!</a:t>
            </a:r>
          </a:p>
        </p:txBody>
      </p:sp>
      <p:sp>
        <p:nvSpPr>
          <p:cNvPr name="TextBox 5" id="5"/>
          <p:cNvSpPr txBox="true"/>
          <p:nvPr/>
        </p:nvSpPr>
        <p:spPr>
          <a:xfrm rot="0">
            <a:off x="10415162"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ADVISOR</a:t>
            </a:r>
          </a:p>
        </p:txBody>
      </p:sp>
      <p:sp>
        <p:nvSpPr>
          <p:cNvPr name="TextBox 6" id="6"/>
          <p:cNvSpPr txBox="true"/>
          <p:nvPr/>
        </p:nvSpPr>
        <p:spPr>
          <a:xfrm rot="0">
            <a:off x="10415162" y="1022043"/>
            <a:ext cx="2903533" cy="453390"/>
          </a:xfrm>
          <a:prstGeom prst="rect">
            <a:avLst/>
          </a:prstGeom>
        </p:spPr>
        <p:txBody>
          <a:bodyPr anchor="t" rtlCol="false" tIns="0" lIns="0" bIns="0" rIns="0">
            <a:spAutoFit/>
          </a:bodyPr>
          <a:lstStyle/>
          <a:p>
            <a:pPr algn="r">
              <a:lnSpc>
                <a:spcPts val="3359"/>
              </a:lnSpc>
            </a:pPr>
            <a:r>
              <a:rPr lang="en-US" sz="2400">
                <a:solidFill>
                  <a:srgbClr val="333333"/>
                </a:solidFill>
                <a:latin typeface="Arial"/>
              </a:rPr>
              <a:t>Annajiat Alim Rasel</a:t>
            </a:r>
          </a:p>
        </p:txBody>
      </p:sp>
      <p:sp>
        <p:nvSpPr>
          <p:cNvPr name="TextBox 7" id="7"/>
          <p:cNvSpPr txBox="true"/>
          <p:nvPr/>
        </p:nvSpPr>
        <p:spPr>
          <a:xfrm rot="0">
            <a:off x="835214" y="355291"/>
            <a:ext cx="3996127" cy="1291590"/>
          </a:xfrm>
          <a:prstGeom prst="rect">
            <a:avLst/>
          </a:prstGeom>
        </p:spPr>
        <p:txBody>
          <a:bodyPr anchor="t" rtlCol="false" tIns="0" lIns="0" bIns="0" rIns="0">
            <a:spAutoFit/>
          </a:bodyPr>
          <a:lstStyle/>
          <a:p>
            <a:pPr>
              <a:lnSpc>
                <a:spcPts val="3359"/>
              </a:lnSpc>
            </a:pPr>
            <a:r>
              <a:rPr lang="en-US" sz="2400">
                <a:solidFill>
                  <a:srgbClr val="333333"/>
                </a:solidFill>
                <a:latin typeface="Arial"/>
              </a:rPr>
              <a:t>Department of Computer Science &amp; Engineering, BRAC University</a:t>
            </a:r>
          </a:p>
        </p:txBody>
      </p:sp>
      <p:sp>
        <p:nvSpPr>
          <p:cNvPr name="AutoShape 8" id="8"/>
          <p:cNvSpPr/>
          <p:nvPr/>
        </p:nvSpPr>
        <p:spPr>
          <a:xfrm rot="-5400000">
            <a:off x="4989927" y="1071454"/>
            <a:ext cx="2161958" cy="0"/>
          </a:xfrm>
          <a:prstGeom prst="line">
            <a:avLst/>
          </a:prstGeom>
          <a:ln cap="rnd" w="19050">
            <a:solidFill>
              <a:srgbClr val="00C49A"/>
            </a:solidFill>
            <a:prstDash val="solid"/>
            <a:headEnd type="none" len="sm" w="sm"/>
            <a:tailEnd type="none" len="sm" w="sm"/>
          </a:ln>
        </p:spPr>
      </p:sp>
      <p:sp>
        <p:nvSpPr>
          <p:cNvPr name="AutoShape 9" id="9"/>
          <p:cNvSpPr/>
          <p:nvPr/>
        </p:nvSpPr>
        <p:spPr>
          <a:xfrm rot="-5400000">
            <a:off x="12811075" y="1071454"/>
            <a:ext cx="2161958" cy="0"/>
          </a:xfrm>
          <a:prstGeom prst="line">
            <a:avLst/>
          </a:prstGeom>
          <a:ln cap="rnd" w="19050">
            <a:solidFill>
              <a:srgbClr val="00C49A"/>
            </a:solidFill>
            <a:prstDash val="solid"/>
            <a:headEnd type="none" len="sm" w="sm"/>
            <a:tailEnd type="none" len="sm" w="sm"/>
          </a:ln>
        </p:spPr>
      </p:sp>
      <p:sp>
        <p:nvSpPr>
          <p:cNvPr name="TextBox 10" id="10"/>
          <p:cNvSpPr txBox="true"/>
          <p:nvPr/>
        </p:nvSpPr>
        <p:spPr>
          <a:xfrm rot="0">
            <a:off x="14355767" y="402916"/>
            <a:ext cx="2903533" cy="405765"/>
          </a:xfrm>
          <a:prstGeom prst="rect">
            <a:avLst/>
          </a:prstGeom>
        </p:spPr>
        <p:txBody>
          <a:bodyPr anchor="t" rtlCol="false" tIns="0" lIns="0" bIns="0" rIns="0">
            <a:spAutoFit/>
          </a:bodyPr>
          <a:lstStyle/>
          <a:p>
            <a:pPr algn="r">
              <a:lnSpc>
                <a:spcPts val="3359"/>
              </a:lnSpc>
            </a:pPr>
            <a:r>
              <a:rPr lang="en-US" sz="2400">
                <a:solidFill>
                  <a:srgbClr val="333333"/>
                </a:solidFill>
                <a:latin typeface="Poppins Medium"/>
              </a:rPr>
              <a:t>STUDENT</a:t>
            </a:r>
          </a:p>
        </p:txBody>
      </p:sp>
      <p:sp>
        <p:nvSpPr>
          <p:cNvPr name="AutoShape 11" id="11"/>
          <p:cNvSpPr/>
          <p:nvPr/>
        </p:nvSpPr>
        <p:spPr>
          <a:xfrm rot="0">
            <a:off x="716182" y="2176246"/>
            <a:ext cx="16855636" cy="0"/>
          </a:xfrm>
          <a:prstGeom prst="line">
            <a:avLst/>
          </a:prstGeom>
          <a:ln cap="rnd" w="19050">
            <a:solidFill>
              <a:srgbClr val="00C49A"/>
            </a:solidFill>
            <a:prstDash val="solid"/>
            <a:headEnd type="none" len="sm" w="sm"/>
            <a:tailEnd type="none" len="sm" w="sm"/>
          </a:ln>
        </p:spPr>
      </p:sp>
      <p:sp>
        <p:nvSpPr>
          <p:cNvPr name="TextBox 12" id="12"/>
          <p:cNvSpPr txBox="true"/>
          <p:nvPr/>
        </p:nvSpPr>
        <p:spPr>
          <a:xfrm rot="0">
            <a:off x="13968806" y="822018"/>
            <a:ext cx="3290494" cy="1812809"/>
          </a:xfrm>
          <a:prstGeom prst="rect">
            <a:avLst/>
          </a:prstGeom>
        </p:spPr>
        <p:txBody>
          <a:bodyPr anchor="t" rtlCol="false" tIns="0" lIns="0" bIns="0" rIns="0">
            <a:spAutoFit/>
          </a:bodyPr>
          <a:lstStyle/>
          <a:p>
            <a:pPr algn="r">
              <a:lnSpc>
                <a:spcPts val="3078"/>
              </a:lnSpc>
            </a:pPr>
            <a:r>
              <a:rPr lang="en-US" sz="2198">
                <a:solidFill>
                  <a:srgbClr val="333333"/>
                </a:solidFill>
                <a:latin typeface="Arial"/>
              </a:rPr>
              <a:t>Name: Mahmudul Hasan ID: 20101168</a:t>
            </a:r>
          </a:p>
          <a:p>
            <a:pPr algn="r">
              <a:lnSpc>
                <a:spcPts val="3078"/>
              </a:lnSpc>
            </a:pPr>
          </a:p>
          <a:p>
            <a:pPr algn="ctr">
              <a:lnSpc>
                <a:spcPts val="4984"/>
              </a:lnSpc>
            </a:pPr>
          </a:p>
        </p:txBody>
      </p:sp>
      <p:sp>
        <p:nvSpPr>
          <p:cNvPr name="TextBox 13" id="13"/>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12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9144000" y="2197409"/>
            <a:ext cx="8092122" cy="7842002"/>
          </a:xfrm>
          <a:custGeom>
            <a:avLst/>
            <a:gdLst/>
            <a:ahLst/>
            <a:cxnLst/>
            <a:rect r="r" b="b" t="t" l="l"/>
            <a:pathLst>
              <a:path h="7842002" w="8092122">
                <a:moveTo>
                  <a:pt x="0" y="0"/>
                </a:moveTo>
                <a:lnTo>
                  <a:pt x="8092122" y="0"/>
                </a:lnTo>
                <a:lnTo>
                  <a:pt x="8092122" y="7842003"/>
                </a:lnTo>
                <a:lnTo>
                  <a:pt x="0" y="784200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1393076" y="1028700"/>
            <a:ext cx="10592755" cy="447675"/>
          </a:xfrm>
          <a:prstGeom prst="rect">
            <a:avLst/>
          </a:prstGeom>
        </p:spPr>
        <p:txBody>
          <a:bodyPr anchor="t" rtlCol="false" tIns="0" lIns="0" bIns="0" rIns="0">
            <a:spAutoFit/>
          </a:bodyPr>
          <a:lstStyle/>
          <a:p>
            <a:pPr>
              <a:lnSpc>
                <a:spcPts val="3599"/>
              </a:lnSpc>
            </a:pPr>
            <a:r>
              <a:rPr lang="en-US" sz="2999" spc="92">
                <a:solidFill>
                  <a:srgbClr val="333333"/>
                </a:solidFill>
                <a:latin typeface="Poppins Medium"/>
              </a:rPr>
              <a:t>Research Background &amp; Motivation</a:t>
            </a:r>
          </a:p>
        </p:txBody>
      </p:sp>
      <p:sp>
        <p:nvSpPr>
          <p:cNvPr name="TextBox 6" id="6"/>
          <p:cNvSpPr txBox="true"/>
          <p:nvPr/>
        </p:nvSpPr>
        <p:spPr>
          <a:xfrm rot="0">
            <a:off x="423885" y="1028700"/>
            <a:ext cx="538253" cy="361950"/>
          </a:xfrm>
          <a:prstGeom prst="rect">
            <a:avLst/>
          </a:prstGeom>
        </p:spPr>
        <p:txBody>
          <a:bodyPr anchor="t" rtlCol="false" tIns="0" lIns="0" bIns="0" rIns="0">
            <a:spAutoFit/>
          </a:bodyPr>
          <a:lstStyle/>
          <a:p>
            <a:pPr algn="ctr">
              <a:lnSpc>
                <a:spcPts val="2879"/>
              </a:lnSpc>
            </a:pPr>
            <a:r>
              <a:rPr lang="en-US" sz="2400" spc="74">
                <a:solidFill>
                  <a:srgbClr val="333333"/>
                </a:solidFill>
                <a:latin typeface="Poppins Medium"/>
              </a:rPr>
              <a:t>I</a:t>
            </a:r>
          </a:p>
        </p:txBody>
      </p:sp>
      <p:sp>
        <p:nvSpPr>
          <p:cNvPr name="TextBox 7" id="7"/>
          <p:cNvSpPr txBox="true"/>
          <p:nvPr/>
        </p:nvSpPr>
        <p:spPr>
          <a:xfrm rot="0">
            <a:off x="693012" y="2025959"/>
            <a:ext cx="7812856" cy="6639051"/>
          </a:xfrm>
          <a:prstGeom prst="rect">
            <a:avLst/>
          </a:prstGeom>
        </p:spPr>
        <p:txBody>
          <a:bodyPr anchor="t" rtlCol="false" tIns="0" lIns="0" bIns="0" rIns="0">
            <a:spAutoFit/>
          </a:bodyPr>
          <a:lstStyle/>
          <a:p>
            <a:pPr marL="561342" indent="-280671" lvl="1">
              <a:lnSpc>
                <a:spcPts val="4394"/>
              </a:lnSpc>
              <a:buFont typeface="Arial"/>
              <a:buChar char="•"/>
            </a:pPr>
            <a:r>
              <a:rPr lang="en-US" sz="2600">
                <a:solidFill>
                  <a:srgbClr val="333333"/>
                </a:solidFill>
                <a:latin typeface="Arial"/>
              </a:rPr>
              <a:t>This paper focuses on developing semantic image </a:t>
            </a:r>
            <a:r>
              <a:rPr lang="en-US" sz="2600">
                <a:solidFill>
                  <a:srgbClr val="333333"/>
                </a:solidFill>
                <a:latin typeface="Arial"/>
              </a:rPr>
              <a:t>caption generation techniques that leverage image and scene understanding</a:t>
            </a:r>
          </a:p>
          <a:p>
            <a:pPr marL="561342" indent="-280671" lvl="1">
              <a:lnSpc>
                <a:spcPts val="4394"/>
              </a:lnSpc>
              <a:buFont typeface="Arial"/>
              <a:buChar char="•"/>
            </a:pPr>
            <a:r>
              <a:rPr lang="en-US" sz="2600">
                <a:solidFill>
                  <a:srgbClr val="333333"/>
                </a:solidFill>
                <a:latin typeface="Arial"/>
              </a:rPr>
              <a:t>This task can help in a number of practical applications, including search engine optimization, or image retrieval tasks, among others</a:t>
            </a:r>
          </a:p>
          <a:p>
            <a:pPr marL="561342" indent="-280671" lvl="1">
              <a:lnSpc>
                <a:spcPts val="4394"/>
              </a:lnSpc>
              <a:buFont typeface="Arial"/>
              <a:buChar char="•"/>
            </a:pPr>
            <a:r>
              <a:rPr lang="en-US" sz="2600">
                <a:solidFill>
                  <a:srgbClr val="333333"/>
                </a:solidFill>
                <a:latin typeface="Arial"/>
              </a:rPr>
              <a:t>Although many studies have been presented recently to address these challenges, there is still lack in producing highly semantic captions that closely and accurately describe the image content</a:t>
            </a:r>
          </a:p>
        </p:txBody>
      </p:sp>
      <p:sp>
        <p:nvSpPr>
          <p:cNvPr name="TextBox 8" id="8"/>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2</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8F8F8"/>
        </a:solidFill>
      </p:bgPr>
    </p:bg>
    <p:spTree>
      <p:nvGrpSpPr>
        <p:cNvPr id="1" name=""/>
        <p:cNvGrpSpPr/>
        <p:nvPr/>
      </p:nvGrpSpPr>
      <p:grpSpPr>
        <a:xfrm>
          <a:off x="0" y="0"/>
          <a:ext cx="0" cy="0"/>
          <a:chOff x="0" y="0"/>
          <a:chExt cx="0" cy="0"/>
        </a:xfrm>
      </p:grpSpPr>
      <p:sp>
        <p:nvSpPr>
          <p:cNvPr name="TextBox 2" id="2"/>
          <p:cNvSpPr txBox="true"/>
          <p:nvPr/>
        </p:nvSpPr>
        <p:spPr>
          <a:xfrm rot="0">
            <a:off x="1386938" y="2066314"/>
            <a:ext cx="7757062" cy="7532370"/>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Poppins Light Bold"/>
              </a:rPr>
              <a:t>Deep Learning Approaches</a:t>
            </a:r>
          </a:p>
          <a:p>
            <a:pPr>
              <a:lnSpc>
                <a:spcPts val="4320"/>
              </a:lnSpc>
            </a:pPr>
          </a:p>
          <a:p>
            <a:pPr marL="474981" indent="-237491" lvl="1">
              <a:lnSpc>
                <a:spcPts val="3960"/>
              </a:lnSpc>
              <a:buFont typeface="Arial"/>
              <a:buChar char="•"/>
            </a:pPr>
            <a:r>
              <a:rPr lang="en-US" sz="2200">
                <a:solidFill>
                  <a:srgbClr val="333333"/>
                </a:solidFill>
                <a:latin typeface="Arial"/>
              </a:rPr>
              <a:t>  The survey conducted by Zhong titled “Object detection with deep learning: A review,” shows the importance of object detection in understanding image content and in extracting descriptive semantics of an image.</a:t>
            </a:r>
          </a:p>
          <a:p>
            <a:pPr marL="474981" indent="-237491" lvl="1">
              <a:lnSpc>
                <a:spcPts val="3960"/>
              </a:lnSpc>
              <a:buFont typeface="Arial"/>
              <a:buChar char="•"/>
            </a:pPr>
            <a:r>
              <a:rPr lang="en-US" sz="2200">
                <a:solidFill>
                  <a:srgbClr val="333333"/>
                </a:solidFill>
                <a:latin typeface="Arial"/>
              </a:rPr>
              <a:t>  A study carried out named “Exploring visual relationship for image captioning,” in European Conference on Computer Vision, explores the relationship between objects and image captioning.</a:t>
            </a:r>
          </a:p>
          <a:p>
            <a:pPr marL="474981" indent="-237491" lvl="1">
              <a:lnSpc>
                <a:spcPts val="3960"/>
              </a:lnSpc>
              <a:buFont typeface="Arial"/>
              <a:buChar char="•"/>
            </a:pPr>
            <a:r>
              <a:rPr lang="en-US" sz="2200">
                <a:solidFill>
                  <a:srgbClr val="333333"/>
                </a:solidFill>
                <a:latin typeface="Arial"/>
              </a:rPr>
              <a:t>  An Encoder-Decoder architecture is inspired by the machine translation model proposed by Sutskever in Proceedings of the 27th International Conference on Neural Information Processing Systems        </a:t>
            </a:r>
          </a:p>
          <a:p>
            <a:pPr>
              <a:lnSpc>
                <a:spcPts val="4320"/>
              </a:lnSpc>
            </a:pPr>
          </a:p>
        </p:txBody>
      </p:sp>
      <p:sp>
        <p:nvSpPr>
          <p:cNvPr name="TextBox 3" id="3"/>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3</a:t>
            </a:r>
          </a:p>
        </p:txBody>
      </p:sp>
      <p:grpSp>
        <p:nvGrpSpPr>
          <p:cNvPr name="Group 4" id="4"/>
          <p:cNvGrpSpPr/>
          <p:nvPr/>
        </p:nvGrpSpPr>
        <p:grpSpPr>
          <a:xfrm rot="0">
            <a:off x="0" y="0"/>
            <a:ext cx="18288000" cy="450526"/>
            <a:chOff x="0" y="0"/>
            <a:chExt cx="6186311" cy="152400"/>
          </a:xfrm>
        </p:grpSpPr>
        <p:sp>
          <p:nvSpPr>
            <p:cNvPr name="Freeform 5" id="5"/>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6" id="6"/>
          <p:cNvSpPr txBox="true"/>
          <p:nvPr/>
        </p:nvSpPr>
        <p:spPr>
          <a:xfrm rot="0">
            <a:off x="423885" y="1028700"/>
            <a:ext cx="4520849" cy="361950"/>
          </a:xfrm>
          <a:prstGeom prst="rect">
            <a:avLst/>
          </a:prstGeom>
        </p:spPr>
        <p:txBody>
          <a:bodyPr anchor="t" rtlCol="false" tIns="0" lIns="0" bIns="0" rIns="0">
            <a:spAutoFit/>
          </a:bodyPr>
          <a:lstStyle/>
          <a:p>
            <a:pPr algn="ctr">
              <a:lnSpc>
                <a:spcPts val="2879"/>
              </a:lnSpc>
            </a:pPr>
            <a:r>
              <a:rPr lang="en-US" sz="2400" spc="74">
                <a:solidFill>
                  <a:srgbClr val="333333"/>
                </a:solidFill>
                <a:latin typeface="Poppins Medium"/>
              </a:rPr>
              <a:t>II RELATED WORK</a:t>
            </a:r>
          </a:p>
        </p:txBody>
      </p:sp>
      <p:sp>
        <p:nvSpPr>
          <p:cNvPr name="TextBox 7" id="7"/>
          <p:cNvSpPr txBox="true"/>
          <p:nvPr/>
        </p:nvSpPr>
        <p:spPr>
          <a:xfrm rot="0">
            <a:off x="9944674" y="2066314"/>
            <a:ext cx="7655780" cy="6501765"/>
          </a:xfrm>
          <a:prstGeom prst="rect">
            <a:avLst/>
          </a:prstGeom>
        </p:spPr>
        <p:txBody>
          <a:bodyPr anchor="t" rtlCol="false" tIns="0" lIns="0" bIns="0" rIns="0">
            <a:spAutoFit/>
          </a:bodyPr>
          <a:lstStyle/>
          <a:p>
            <a:pPr marL="518160" indent="-259080" lvl="1">
              <a:lnSpc>
                <a:spcPts val="4320"/>
              </a:lnSpc>
              <a:buFont typeface="Arial"/>
              <a:buChar char="•"/>
            </a:pPr>
            <a:r>
              <a:rPr lang="en-US" sz="2400">
                <a:solidFill>
                  <a:srgbClr val="333333"/>
                </a:solidFill>
                <a:latin typeface="Poppins Light Bold"/>
              </a:rPr>
              <a:t>Language Models: RNN / LSTM / Others</a:t>
            </a:r>
          </a:p>
          <a:p>
            <a:pPr>
              <a:lnSpc>
                <a:spcPts val="4320"/>
              </a:lnSpc>
            </a:pPr>
          </a:p>
          <a:p>
            <a:pPr marL="474981" indent="-237491" lvl="1">
              <a:lnSpc>
                <a:spcPts val="3960"/>
              </a:lnSpc>
              <a:buFont typeface="Arial"/>
              <a:buChar char="•"/>
            </a:pPr>
            <a:r>
              <a:rPr lang="en-US" sz="2200">
                <a:solidFill>
                  <a:srgbClr val="333333"/>
                </a:solidFill>
                <a:latin typeface="Arial"/>
              </a:rPr>
              <a:t>  RNN is used in many sequence learning tasks such as “A comprehensive survey of deep learning for image captioning,” in ACM Computing Surveys</a:t>
            </a:r>
          </a:p>
          <a:p>
            <a:pPr marL="474981" indent="-237491" lvl="1">
              <a:lnSpc>
                <a:spcPts val="3960"/>
              </a:lnSpc>
              <a:buFont typeface="Arial"/>
              <a:buChar char="•"/>
            </a:pPr>
            <a:r>
              <a:rPr lang="en-US" sz="2200">
                <a:solidFill>
                  <a:srgbClr val="333333"/>
                </a:solidFill>
                <a:latin typeface="Arial"/>
              </a:rPr>
              <a:t>  Vinyals used the LSTM as a decoder for the encoded image to generate the caption titled “Show and tell: A neural image caption generator,” in Proceedings of the IEEE conference on computer vision and pattern recognition</a:t>
            </a:r>
          </a:p>
          <a:p>
            <a:pPr marL="474981" indent="-237491" lvl="1">
              <a:lnSpc>
                <a:spcPts val="3960"/>
              </a:lnSpc>
              <a:buFont typeface="Arial"/>
              <a:buChar char="•"/>
            </a:pPr>
            <a:r>
              <a:rPr lang="en-US" sz="2200">
                <a:solidFill>
                  <a:srgbClr val="333333"/>
                </a:solidFill>
                <a:latin typeface="Arial"/>
              </a:rPr>
              <a:t>  A recent approach proposed an enhanced LSTM architecture that considers the semantic roles of words towards a better sentence modeling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333690" y="1978136"/>
            <a:ext cx="4499449" cy="3673186"/>
          </a:xfrm>
          <a:custGeom>
            <a:avLst/>
            <a:gdLst/>
            <a:ahLst/>
            <a:cxnLst/>
            <a:rect r="r" b="b" t="t" l="l"/>
            <a:pathLst>
              <a:path h="3673186" w="4499449">
                <a:moveTo>
                  <a:pt x="0" y="0"/>
                </a:moveTo>
                <a:lnTo>
                  <a:pt x="4499448" y="0"/>
                </a:lnTo>
                <a:lnTo>
                  <a:pt x="4499448" y="3673186"/>
                </a:lnTo>
                <a:lnTo>
                  <a:pt x="0" y="36731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605007" y="5131475"/>
            <a:ext cx="5503952" cy="5483938"/>
          </a:xfrm>
          <a:custGeom>
            <a:avLst/>
            <a:gdLst/>
            <a:ahLst/>
            <a:cxnLst/>
            <a:rect r="r" b="b" t="t" l="l"/>
            <a:pathLst>
              <a:path h="5483938" w="5503952">
                <a:moveTo>
                  <a:pt x="0" y="0"/>
                </a:moveTo>
                <a:lnTo>
                  <a:pt x="5503952" y="0"/>
                </a:lnTo>
                <a:lnTo>
                  <a:pt x="5503952" y="5483937"/>
                </a:lnTo>
                <a:lnTo>
                  <a:pt x="0" y="548393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832515" y="2762199"/>
            <a:ext cx="3573772" cy="1588770"/>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CNN, LSTM, Attention-enriched language models</a:t>
            </a:r>
          </a:p>
        </p:txBody>
      </p:sp>
      <p:sp>
        <p:nvSpPr>
          <p:cNvPr name="TextBox 7" id="7"/>
          <p:cNvSpPr txBox="true"/>
          <p:nvPr/>
        </p:nvSpPr>
        <p:spPr>
          <a:xfrm rot="0">
            <a:off x="7832515" y="1888976"/>
            <a:ext cx="3573772"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Method</a:t>
            </a:r>
          </a:p>
        </p:txBody>
      </p:sp>
      <p:sp>
        <p:nvSpPr>
          <p:cNvPr name="TextBox 8" id="8"/>
          <p:cNvSpPr txBox="true"/>
          <p:nvPr/>
        </p:nvSpPr>
        <p:spPr>
          <a:xfrm rot="0">
            <a:off x="12938756" y="1901936"/>
            <a:ext cx="3834443" cy="4998720"/>
          </a:xfrm>
          <a:prstGeom prst="rect">
            <a:avLst/>
          </a:prstGeom>
        </p:spPr>
        <p:txBody>
          <a:bodyPr anchor="t" rtlCol="false" tIns="0" lIns="0" bIns="0" rIns="0">
            <a:spAutoFit/>
          </a:bodyPr>
          <a:lstStyle/>
          <a:p>
            <a:pPr marL="453390" indent="-226695" lvl="1">
              <a:lnSpc>
                <a:spcPts val="3360"/>
              </a:lnSpc>
              <a:buFont typeface="Arial"/>
              <a:buChar char="•"/>
            </a:pPr>
            <a:r>
              <a:rPr lang="en-US" sz="2100">
                <a:solidFill>
                  <a:srgbClr val="333333"/>
                </a:solidFill>
                <a:latin typeface="Poppins Medium"/>
              </a:rPr>
              <a:t>A facilitated captioning model that leverages the power of object detectors in cohesion with predefined heuristics</a:t>
            </a:r>
          </a:p>
          <a:p>
            <a:pPr marL="453390" indent="-226695" lvl="1">
              <a:lnSpc>
                <a:spcPts val="3360"/>
              </a:lnSpc>
              <a:buFont typeface="Arial"/>
              <a:buChar char="•"/>
            </a:pPr>
            <a:r>
              <a:rPr lang="en-US" sz="2100">
                <a:solidFill>
                  <a:srgbClr val="333333"/>
                </a:solidFill>
                <a:latin typeface="Poppins Medium"/>
              </a:rPr>
              <a:t>The entire system is a composition of multiple subsystems, each responsible for its own set of tasks </a:t>
            </a:r>
          </a:p>
          <a:p>
            <a:pPr>
              <a:lnSpc>
                <a:spcPts val="3360"/>
              </a:lnSpc>
            </a:pPr>
          </a:p>
        </p:txBody>
      </p:sp>
      <p:sp>
        <p:nvSpPr>
          <p:cNvPr name="TextBox 9" id="9"/>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4</a:t>
            </a:r>
          </a:p>
        </p:txBody>
      </p:sp>
      <p:sp>
        <p:nvSpPr>
          <p:cNvPr name="TextBox 10" id="10"/>
          <p:cNvSpPr txBox="true"/>
          <p:nvPr/>
        </p:nvSpPr>
        <p:spPr>
          <a:xfrm rot="0">
            <a:off x="1393076" y="1028700"/>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Methodology</a:t>
            </a:r>
          </a:p>
        </p:txBody>
      </p:sp>
      <p:sp>
        <p:nvSpPr>
          <p:cNvPr name="TextBox 11" id="11"/>
          <p:cNvSpPr txBox="true"/>
          <p:nvPr/>
        </p:nvSpPr>
        <p:spPr>
          <a:xfrm rot="0">
            <a:off x="423885" y="1028700"/>
            <a:ext cx="538253" cy="361950"/>
          </a:xfrm>
          <a:prstGeom prst="rect">
            <a:avLst/>
          </a:prstGeom>
        </p:spPr>
        <p:txBody>
          <a:bodyPr anchor="t" rtlCol="false" tIns="0" lIns="0" bIns="0" rIns="0">
            <a:spAutoFit/>
          </a:bodyPr>
          <a:lstStyle/>
          <a:p>
            <a:pPr algn="ctr">
              <a:lnSpc>
                <a:spcPts val="2879"/>
              </a:lnSpc>
            </a:pPr>
            <a:r>
              <a:rPr lang="en-US" sz="2400" spc="74">
                <a:solidFill>
                  <a:srgbClr val="333333"/>
                </a:solidFill>
                <a:latin typeface="Poppins Medium"/>
              </a:rPr>
              <a:t>III</a:t>
            </a:r>
          </a:p>
        </p:txBody>
      </p:sp>
      <p:sp>
        <p:nvSpPr>
          <p:cNvPr name="TextBox 12" id="12"/>
          <p:cNvSpPr txBox="true"/>
          <p:nvPr/>
        </p:nvSpPr>
        <p:spPr>
          <a:xfrm rot="0">
            <a:off x="7832515" y="5465394"/>
            <a:ext cx="3979390" cy="1045845"/>
          </a:xfrm>
          <a:prstGeom prst="rect">
            <a:avLst/>
          </a:prstGeom>
        </p:spPr>
        <p:txBody>
          <a:bodyPr anchor="t" rtlCol="false" tIns="0" lIns="0" bIns="0" rIns="0">
            <a:spAutoFit/>
          </a:bodyPr>
          <a:lstStyle/>
          <a:p>
            <a:pPr>
              <a:lnSpc>
                <a:spcPts val="4320"/>
              </a:lnSpc>
            </a:pPr>
            <a:r>
              <a:rPr lang="en-US" sz="2400">
                <a:solidFill>
                  <a:srgbClr val="333333"/>
                </a:solidFill>
                <a:latin typeface="Poppins Light"/>
              </a:rPr>
              <a:t>COCO </a:t>
            </a:r>
            <a:r>
              <a:rPr lang="en-US" sz="2400">
                <a:solidFill>
                  <a:srgbClr val="333333"/>
                </a:solidFill>
                <a:latin typeface="Poppins Light"/>
              </a:rPr>
              <a:t>and Flickr30k datasets</a:t>
            </a:r>
          </a:p>
        </p:txBody>
      </p:sp>
      <p:sp>
        <p:nvSpPr>
          <p:cNvPr name="TextBox 13" id="13"/>
          <p:cNvSpPr txBox="true"/>
          <p:nvPr/>
        </p:nvSpPr>
        <p:spPr>
          <a:xfrm rot="0">
            <a:off x="7832515" y="4665294"/>
            <a:ext cx="3834443"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Collected Sample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2289811" y="2647433"/>
            <a:ext cx="13708378" cy="4992134"/>
          </a:xfrm>
          <a:custGeom>
            <a:avLst/>
            <a:gdLst/>
            <a:ahLst/>
            <a:cxnLst/>
            <a:rect r="r" b="b" t="t" l="l"/>
            <a:pathLst>
              <a:path h="4992134" w="13708378">
                <a:moveTo>
                  <a:pt x="0" y="0"/>
                </a:moveTo>
                <a:lnTo>
                  <a:pt x="13708378" y="0"/>
                </a:lnTo>
                <a:lnTo>
                  <a:pt x="13708378" y="4992134"/>
                </a:lnTo>
                <a:lnTo>
                  <a:pt x="0" y="4992134"/>
                </a:lnTo>
                <a:lnTo>
                  <a:pt x="0" y="0"/>
                </a:lnTo>
                <a:close/>
              </a:path>
            </a:pathLst>
          </a:custGeom>
          <a:blipFill>
            <a:blip r:embed="rId2"/>
            <a:stretch>
              <a:fillRect l="0" t="0" r="0" b="0"/>
            </a:stretch>
          </a:blipFill>
        </p:spPr>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5</a:t>
            </a:r>
          </a:p>
        </p:txBody>
      </p:sp>
      <p:sp>
        <p:nvSpPr>
          <p:cNvPr name="TextBox 6" id="6"/>
          <p:cNvSpPr txBox="true"/>
          <p:nvPr/>
        </p:nvSpPr>
        <p:spPr>
          <a:xfrm rot="0">
            <a:off x="1393076" y="1028700"/>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Methodology</a:t>
            </a:r>
          </a:p>
        </p:txBody>
      </p:sp>
      <p:sp>
        <p:nvSpPr>
          <p:cNvPr name="TextBox 7" id="7"/>
          <p:cNvSpPr txBox="true"/>
          <p:nvPr/>
        </p:nvSpPr>
        <p:spPr>
          <a:xfrm rot="0">
            <a:off x="423885" y="1028700"/>
            <a:ext cx="538253" cy="361950"/>
          </a:xfrm>
          <a:prstGeom prst="rect">
            <a:avLst/>
          </a:prstGeom>
        </p:spPr>
        <p:txBody>
          <a:bodyPr anchor="t" rtlCol="false" tIns="0" lIns="0" bIns="0" rIns="0">
            <a:spAutoFit/>
          </a:bodyPr>
          <a:lstStyle/>
          <a:p>
            <a:pPr algn="ctr">
              <a:lnSpc>
                <a:spcPts val="2879"/>
              </a:lnSpc>
            </a:pPr>
            <a:r>
              <a:rPr lang="en-US" sz="2400" spc="74">
                <a:solidFill>
                  <a:srgbClr val="333333"/>
                </a:solidFill>
                <a:latin typeface="Poppins Medium"/>
              </a:rPr>
              <a:t>III</a:t>
            </a:r>
          </a:p>
        </p:txBody>
      </p:sp>
      <p:sp>
        <p:nvSpPr>
          <p:cNvPr name="TextBox 8" id="8"/>
          <p:cNvSpPr txBox="true"/>
          <p:nvPr/>
        </p:nvSpPr>
        <p:spPr>
          <a:xfrm rot="0">
            <a:off x="4827948" y="8182492"/>
            <a:ext cx="8180636" cy="356235"/>
          </a:xfrm>
          <a:prstGeom prst="rect">
            <a:avLst/>
          </a:prstGeom>
        </p:spPr>
        <p:txBody>
          <a:bodyPr anchor="t" rtlCol="false" tIns="0" lIns="0" bIns="0" rIns="0">
            <a:spAutoFit/>
          </a:bodyPr>
          <a:lstStyle/>
          <a:p>
            <a:pPr algn="ctr">
              <a:lnSpc>
                <a:spcPts val="2940"/>
              </a:lnSpc>
            </a:pPr>
            <a:r>
              <a:rPr lang="en-US" sz="2100">
                <a:solidFill>
                  <a:srgbClr val="333333"/>
                </a:solidFill>
                <a:latin typeface="Canva Sans"/>
              </a:rPr>
              <a:t>Fig. 1. Object-based, attention-enriched captioning architecture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393076" y="3314227"/>
            <a:ext cx="5068008" cy="7221254"/>
          </a:xfrm>
          <a:custGeom>
            <a:avLst/>
            <a:gdLst/>
            <a:ahLst/>
            <a:cxnLst/>
            <a:rect r="r" b="b" t="t" l="l"/>
            <a:pathLst>
              <a:path h="7221254" w="5068008">
                <a:moveTo>
                  <a:pt x="0" y="0"/>
                </a:moveTo>
                <a:lnTo>
                  <a:pt x="5068008" y="0"/>
                </a:lnTo>
                <a:lnTo>
                  <a:pt x="5068008" y="7221255"/>
                </a:lnTo>
                <a:lnTo>
                  <a:pt x="0" y="7221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334225" y="1733550"/>
            <a:ext cx="9925075" cy="2432685"/>
          </a:xfrm>
          <a:prstGeom prst="rect">
            <a:avLst/>
          </a:prstGeom>
        </p:spPr>
        <p:txBody>
          <a:bodyPr anchor="t" rtlCol="false" tIns="0" lIns="0" bIns="0" rIns="0">
            <a:spAutoFit/>
          </a:bodyPr>
          <a:lstStyle/>
          <a:p>
            <a:pPr marL="518160" indent="-259080" lvl="1">
              <a:lnSpc>
                <a:spcPts val="4800"/>
              </a:lnSpc>
              <a:buFont typeface="Arial"/>
              <a:buChar char="•"/>
            </a:pPr>
            <a:r>
              <a:rPr lang="en-US" sz="2400">
                <a:solidFill>
                  <a:srgbClr val="333333"/>
                </a:solidFill>
                <a:latin typeface="Arial"/>
              </a:rPr>
              <a:t>Pretrained Feature Extractor</a:t>
            </a:r>
          </a:p>
          <a:p>
            <a:pPr marL="518160" indent="-259080" lvl="1">
              <a:lnSpc>
                <a:spcPts val="4800"/>
              </a:lnSpc>
              <a:buFont typeface="Arial"/>
              <a:buChar char="•"/>
            </a:pPr>
            <a:r>
              <a:rPr lang="en-US" sz="2400">
                <a:solidFill>
                  <a:srgbClr val="333333"/>
                </a:solidFill>
                <a:latin typeface="Arial"/>
              </a:rPr>
              <a:t>Object Detection: Architecture and training</a:t>
            </a:r>
          </a:p>
          <a:p>
            <a:pPr marL="518160" indent="-259080" lvl="1">
              <a:lnSpc>
                <a:spcPts val="4800"/>
              </a:lnSpc>
              <a:buFont typeface="Arial"/>
              <a:buChar char="•"/>
            </a:pPr>
            <a:r>
              <a:rPr lang="en-US" sz="2400">
                <a:solidFill>
                  <a:srgbClr val="333333"/>
                </a:solidFill>
                <a:latin typeface="Arial"/>
              </a:rPr>
              <a:t>Captioning Language Model: Architecture and training of the language model </a:t>
            </a:r>
          </a:p>
        </p:txBody>
      </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6</a:t>
            </a:r>
          </a:p>
        </p:txBody>
      </p:sp>
      <p:sp>
        <p:nvSpPr>
          <p:cNvPr name="TextBox 7" id="7"/>
          <p:cNvSpPr txBox="true"/>
          <p:nvPr/>
        </p:nvSpPr>
        <p:spPr>
          <a:xfrm rot="0">
            <a:off x="1393076" y="1028700"/>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MODEL ARCHITECTURE AND TRAINING </a:t>
            </a:r>
          </a:p>
        </p:txBody>
      </p:sp>
      <p:sp>
        <p:nvSpPr>
          <p:cNvPr name="TextBox 8" id="8"/>
          <p:cNvSpPr txBox="true"/>
          <p:nvPr/>
        </p:nvSpPr>
        <p:spPr>
          <a:xfrm rot="0">
            <a:off x="423885" y="1028700"/>
            <a:ext cx="538253" cy="361950"/>
          </a:xfrm>
          <a:prstGeom prst="rect">
            <a:avLst/>
          </a:prstGeom>
        </p:spPr>
        <p:txBody>
          <a:bodyPr anchor="t" rtlCol="false" tIns="0" lIns="0" bIns="0" rIns="0">
            <a:spAutoFit/>
          </a:bodyPr>
          <a:lstStyle/>
          <a:p>
            <a:pPr algn="ctr">
              <a:lnSpc>
                <a:spcPts val="2879"/>
              </a:lnSpc>
            </a:pPr>
            <a:r>
              <a:rPr lang="en-US" sz="2400" spc="74">
                <a:solidFill>
                  <a:srgbClr val="333333"/>
                </a:solidFill>
                <a:latin typeface="Poppins Medium"/>
              </a:rPr>
              <a:t>IV</a:t>
            </a:r>
          </a:p>
        </p:txBody>
      </p:sp>
      <p:sp>
        <p:nvSpPr>
          <p:cNvPr name="TextBox 9" id="9"/>
          <p:cNvSpPr txBox="true"/>
          <p:nvPr/>
        </p:nvSpPr>
        <p:spPr>
          <a:xfrm rot="0">
            <a:off x="7850923" y="4363218"/>
            <a:ext cx="9925075" cy="5571488"/>
          </a:xfrm>
          <a:prstGeom prst="rect">
            <a:avLst/>
          </a:prstGeom>
        </p:spPr>
        <p:txBody>
          <a:bodyPr anchor="t" rtlCol="false" tIns="0" lIns="0" bIns="0" rIns="0">
            <a:spAutoFit/>
          </a:bodyPr>
          <a:lstStyle/>
          <a:p>
            <a:pPr>
              <a:lnSpc>
                <a:spcPts val="3200"/>
              </a:lnSpc>
            </a:pPr>
            <a:r>
              <a:rPr lang="en-US" sz="1600" u="sng">
                <a:solidFill>
                  <a:srgbClr val="333333"/>
                </a:solidFill>
                <a:latin typeface="Anonymous Pro"/>
              </a:rPr>
              <a:t>Algorithm 1 Caption generation process:</a:t>
            </a:r>
          </a:p>
          <a:p>
            <a:pPr>
              <a:lnSpc>
                <a:spcPts val="3200"/>
              </a:lnSpc>
            </a:pPr>
            <a:r>
              <a:rPr lang="en-US" sz="1600">
                <a:solidFill>
                  <a:srgbClr val="333333"/>
                </a:solidFill>
                <a:latin typeface="Anonymous Pro"/>
              </a:rPr>
              <a:t>1: caption = [ ] </a:t>
            </a:r>
          </a:p>
          <a:p>
            <a:pPr>
              <a:lnSpc>
                <a:spcPts val="3200"/>
              </a:lnSpc>
            </a:pPr>
            <a:r>
              <a:rPr lang="en-US" sz="1600">
                <a:solidFill>
                  <a:srgbClr val="333333"/>
                </a:solidFill>
                <a:latin typeface="Anonymous Pro"/>
              </a:rPr>
              <a:t>2: img = preprocess(img) </a:t>
            </a:r>
          </a:p>
          <a:p>
            <a:pPr>
              <a:lnSpc>
                <a:spcPts val="3200"/>
              </a:lnSpc>
            </a:pPr>
            <a:r>
              <a:rPr lang="en-US" sz="1600">
                <a:solidFill>
                  <a:srgbClr val="333333"/>
                </a:solidFill>
                <a:latin typeface="Anonymous Pro"/>
              </a:rPr>
              <a:t>3: features = featureExtractor(img).output </a:t>
            </a:r>
          </a:p>
          <a:p>
            <a:pPr>
              <a:lnSpc>
                <a:spcPts val="3200"/>
              </a:lnSpc>
            </a:pPr>
            <a:r>
              <a:rPr lang="en-US" sz="1600">
                <a:solidFill>
                  <a:srgbClr val="333333"/>
                </a:solidFill>
                <a:latin typeface="Anonymous Pro"/>
              </a:rPr>
              <a:t>4: objects = objectDetector(img).output </a:t>
            </a:r>
          </a:p>
          <a:p>
            <a:pPr>
              <a:lnSpc>
                <a:spcPts val="3200"/>
              </a:lnSpc>
            </a:pPr>
            <a:r>
              <a:rPr lang="en-US" sz="1600">
                <a:solidFill>
                  <a:srgbClr val="333333"/>
                </a:solidFill>
                <a:latin typeface="Anonymous Pro"/>
              </a:rPr>
              <a:t>5: prediction = indexOf(startM arker) </a:t>
            </a:r>
          </a:p>
          <a:p>
            <a:pPr>
              <a:lnSpc>
                <a:spcPts val="3200"/>
              </a:lnSpc>
            </a:pPr>
            <a:r>
              <a:rPr lang="en-US" sz="1600">
                <a:solidFill>
                  <a:srgbClr val="333333"/>
                </a:solidFill>
                <a:latin typeface="Anonymous Pro"/>
              </a:rPr>
              <a:t>6: while prediction 6= indexOf(endM arker) do </a:t>
            </a:r>
          </a:p>
          <a:p>
            <a:pPr>
              <a:lnSpc>
                <a:spcPts val="3200"/>
              </a:lnSpc>
            </a:pPr>
            <a:r>
              <a:rPr lang="en-US" sz="1600">
                <a:solidFill>
                  <a:srgbClr val="333333"/>
                </a:solidFill>
                <a:latin typeface="Anonymous Pro"/>
              </a:rPr>
              <a:t>7: caption.add(wordOf(prediction)) </a:t>
            </a:r>
          </a:p>
          <a:p>
            <a:pPr>
              <a:lnSpc>
                <a:spcPts val="3200"/>
              </a:lnSpc>
            </a:pPr>
            <a:r>
              <a:rPr lang="en-US" sz="1600">
                <a:solidFill>
                  <a:srgbClr val="333333"/>
                </a:solidFill>
                <a:latin typeface="Anonymous Pro"/>
              </a:rPr>
              <a:t>8: caption = addObjects(caption, objects) 1 </a:t>
            </a:r>
          </a:p>
          <a:p>
            <a:pPr>
              <a:lnSpc>
                <a:spcPts val="3200"/>
              </a:lnSpc>
            </a:pPr>
            <a:r>
              <a:rPr lang="en-US" sz="1600">
                <a:solidFill>
                  <a:srgbClr val="333333"/>
                </a:solidFill>
                <a:latin typeface="Anonymous Pro"/>
              </a:rPr>
              <a:t>9: prediction = predictNextWord(features, caption) </a:t>
            </a:r>
          </a:p>
          <a:p>
            <a:pPr>
              <a:lnSpc>
                <a:spcPts val="3200"/>
              </a:lnSpc>
            </a:pPr>
            <a:r>
              <a:rPr lang="en-US" sz="1600">
                <a:solidFill>
                  <a:srgbClr val="333333"/>
                </a:solidFill>
                <a:latin typeface="Anonymous Pro"/>
              </a:rPr>
              <a:t>10: end while </a:t>
            </a:r>
          </a:p>
          <a:p>
            <a:pPr>
              <a:lnSpc>
                <a:spcPts val="3200"/>
              </a:lnSpc>
            </a:pPr>
            <a:r>
              <a:rPr lang="en-US" sz="1600">
                <a:solidFill>
                  <a:srgbClr val="333333"/>
                </a:solidFill>
                <a:latin typeface="Anonymous Pro"/>
              </a:rPr>
              <a:t>11: caption = caption.joinWith(0 0) </a:t>
            </a:r>
          </a:p>
          <a:p>
            <a:pPr>
              <a:lnSpc>
                <a:spcPts val="3200"/>
              </a:lnSpc>
            </a:pPr>
            <a:r>
              <a:rPr lang="en-US" sz="1600">
                <a:solidFill>
                  <a:srgbClr val="333333"/>
                </a:solidFill>
                <a:latin typeface="Anonymous Pro"/>
              </a:rPr>
              <a:t>12: caption.remove(wordOf(startM arker), ifExists) </a:t>
            </a:r>
          </a:p>
          <a:p>
            <a:pPr>
              <a:lnSpc>
                <a:spcPts val="3200"/>
              </a:lnSpc>
            </a:pPr>
            <a:r>
              <a:rPr lang="en-US" sz="1600">
                <a:solidFill>
                  <a:srgbClr val="333333"/>
                </a:solidFill>
                <a:latin typeface="Anonymous Pro"/>
              </a:rPr>
              <a:t>13: return caption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1393076" y="3314227"/>
            <a:ext cx="5068008" cy="7221254"/>
          </a:xfrm>
          <a:custGeom>
            <a:avLst/>
            <a:gdLst/>
            <a:ahLst/>
            <a:cxnLst/>
            <a:rect r="r" b="b" t="t" l="l"/>
            <a:pathLst>
              <a:path h="7221254" w="5068008">
                <a:moveTo>
                  <a:pt x="0" y="0"/>
                </a:moveTo>
                <a:lnTo>
                  <a:pt x="5068008" y="0"/>
                </a:lnTo>
                <a:lnTo>
                  <a:pt x="5068008" y="7221255"/>
                </a:lnTo>
                <a:lnTo>
                  <a:pt x="0" y="72212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7431483" y="2510790"/>
            <a:ext cx="9925075" cy="4893945"/>
          </a:xfrm>
          <a:prstGeom prst="rect">
            <a:avLst/>
          </a:prstGeom>
        </p:spPr>
        <p:txBody>
          <a:bodyPr anchor="t" rtlCol="false" tIns="0" lIns="0" bIns="0" rIns="0">
            <a:spAutoFit/>
          </a:bodyPr>
          <a:lstStyle/>
          <a:p>
            <a:pPr>
              <a:lnSpc>
                <a:spcPts val="4320"/>
              </a:lnSpc>
            </a:pPr>
            <a:r>
              <a:rPr lang="en-US" sz="2400">
                <a:solidFill>
                  <a:srgbClr val="333333"/>
                </a:solidFill>
                <a:latin typeface="Arial"/>
              </a:rPr>
              <a:t>The stages are then staggered to create an end to end pipeline for caption generation</a:t>
            </a:r>
          </a:p>
          <a:p>
            <a:pPr marL="518160" indent="-259080" lvl="1">
              <a:lnSpc>
                <a:spcPts val="4320"/>
              </a:lnSpc>
              <a:buFont typeface="Arial"/>
              <a:buChar char="•"/>
            </a:pPr>
            <a:r>
              <a:rPr lang="en-US" sz="2400">
                <a:solidFill>
                  <a:srgbClr val="333333"/>
                </a:solidFill>
                <a:latin typeface="Arial"/>
              </a:rPr>
              <a:t> </a:t>
            </a:r>
            <a:r>
              <a:rPr lang="en-US" sz="2400" u="sng">
                <a:solidFill>
                  <a:srgbClr val="333333"/>
                </a:solidFill>
                <a:latin typeface="Arial Bold"/>
              </a:rPr>
              <a:t>Caption Generation:</a:t>
            </a:r>
            <a:r>
              <a:rPr lang="en-US" sz="2400">
                <a:solidFill>
                  <a:srgbClr val="333333"/>
                </a:solidFill>
                <a:latin typeface="Arial"/>
              </a:rPr>
              <a:t> This section details the workings of the pseudo-code presented in Algorithm 1. The algorithm expects an image as its input of size (w, h, 3) and outputs a caption that represents contents of the input image. </a:t>
            </a:r>
          </a:p>
          <a:p>
            <a:pPr marL="518160" indent="-259080" lvl="1">
              <a:lnSpc>
                <a:spcPts val="4320"/>
              </a:lnSpc>
              <a:buFont typeface="Arial"/>
              <a:buChar char="•"/>
            </a:pPr>
            <a:r>
              <a:rPr lang="en-US" sz="2400">
                <a:solidFill>
                  <a:srgbClr val="333333"/>
                </a:solidFill>
                <a:latin typeface="Arial"/>
              </a:rPr>
              <a:t> </a:t>
            </a:r>
            <a:r>
              <a:rPr lang="en-US" sz="2400" u="sng">
                <a:solidFill>
                  <a:srgbClr val="333333"/>
                </a:solidFill>
                <a:latin typeface="Arial Bold"/>
              </a:rPr>
              <a:t>Caption Generation with Attention Enrichment:</a:t>
            </a:r>
            <a:r>
              <a:rPr lang="en-US" sz="2400">
                <a:solidFill>
                  <a:srgbClr val="333333"/>
                </a:solidFill>
                <a:latin typeface="Arial"/>
              </a:rPr>
              <a:t>  Attention mechanisms traditionally help by allowing neural networks to focus on certain regions of an image, as opposed to the entire image itself</a:t>
            </a:r>
          </a:p>
        </p:txBody>
      </p:sp>
      <p:sp>
        <p:nvSpPr>
          <p:cNvPr name="TextBox 6" id="6"/>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7</a:t>
            </a:r>
          </a:p>
        </p:txBody>
      </p:sp>
      <p:sp>
        <p:nvSpPr>
          <p:cNvPr name="TextBox 7" id="7"/>
          <p:cNvSpPr txBox="true"/>
          <p:nvPr/>
        </p:nvSpPr>
        <p:spPr>
          <a:xfrm rot="0">
            <a:off x="1393076" y="1028700"/>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STAGGERING STAGES: END-TO-END CAPTIONING</a:t>
            </a:r>
          </a:p>
        </p:txBody>
      </p:sp>
      <p:sp>
        <p:nvSpPr>
          <p:cNvPr name="TextBox 8" id="8"/>
          <p:cNvSpPr txBox="true"/>
          <p:nvPr/>
        </p:nvSpPr>
        <p:spPr>
          <a:xfrm rot="0">
            <a:off x="423885" y="1028700"/>
            <a:ext cx="538253" cy="361950"/>
          </a:xfrm>
          <a:prstGeom prst="rect">
            <a:avLst/>
          </a:prstGeom>
        </p:spPr>
        <p:txBody>
          <a:bodyPr anchor="t" rtlCol="false" tIns="0" lIns="0" bIns="0" rIns="0">
            <a:spAutoFit/>
          </a:bodyPr>
          <a:lstStyle/>
          <a:p>
            <a:pPr algn="ctr">
              <a:lnSpc>
                <a:spcPts val="2879"/>
              </a:lnSpc>
            </a:pPr>
            <a:r>
              <a:rPr lang="en-US" sz="2400" spc="74">
                <a:solidFill>
                  <a:srgbClr val="333333"/>
                </a:solidFill>
                <a:latin typeface="Poppins Medium"/>
              </a:rPr>
              <a:t>V</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1689178"/>
            <a:ext cx="7706775" cy="8597822"/>
          </a:xfrm>
          <a:custGeom>
            <a:avLst/>
            <a:gdLst/>
            <a:ahLst/>
            <a:cxnLst/>
            <a:rect r="r" b="b" t="t" l="l"/>
            <a:pathLst>
              <a:path h="8597822" w="7706775">
                <a:moveTo>
                  <a:pt x="0" y="0"/>
                </a:moveTo>
                <a:lnTo>
                  <a:pt x="7706775" y="0"/>
                </a:lnTo>
                <a:lnTo>
                  <a:pt x="7706775" y="8597822"/>
                </a:lnTo>
                <a:lnTo>
                  <a:pt x="0" y="85978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793397" y="1266825"/>
            <a:ext cx="5366747" cy="11906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EVALUATION OF THE PROPOSED METHODOLOGY </a:t>
            </a:r>
          </a:p>
        </p:txBody>
      </p:sp>
      <p:sp>
        <p:nvSpPr>
          <p:cNvPr name="TextBox 4" id="4"/>
          <p:cNvSpPr txBox="true"/>
          <p:nvPr/>
        </p:nvSpPr>
        <p:spPr>
          <a:xfrm rot="0">
            <a:off x="9793397" y="3104073"/>
            <a:ext cx="6720458" cy="5436870"/>
          </a:xfrm>
          <a:prstGeom prst="rect">
            <a:avLst/>
          </a:prstGeom>
        </p:spPr>
        <p:txBody>
          <a:bodyPr anchor="t" rtlCol="false" tIns="0" lIns="0" bIns="0" rIns="0">
            <a:spAutoFit/>
          </a:bodyPr>
          <a:lstStyle/>
          <a:p>
            <a:pPr>
              <a:lnSpc>
                <a:spcPts val="4320"/>
              </a:lnSpc>
            </a:pPr>
            <a:r>
              <a:rPr lang="en-US" sz="2400">
                <a:solidFill>
                  <a:srgbClr val="333333"/>
                </a:solidFill>
                <a:latin typeface="Arial"/>
              </a:rPr>
              <a:t>This effective model can improve captioning performance using object detection and attention enrichment for facilitated generation. To actually determine if our facilitated networks give better performance in comparison to their original counterparts, an evaluation pipeline is set up.</a:t>
            </a:r>
          </a:p>
          <a:p>
            <a:pPr>
              <a:lnSpc>
                <a:spcPts val="4320"/>
              </a:lnSpc>
            </a:pPr>
          </a:p>
          <a:p>
            <a:pPr marL="518160" indent="-259080" lvl="1">
              <a:lnSpc>
                <a:spcPts val="4320"/>
              </a:lnSpc>
              <a:buFont typeface="Arial"/>
              <a:buChar char="•"/>
            </a:pPr>
            <a:r>
              <a:rPr lang="en-US" sz="2400">
                <a:solidFill>
                  <a:srgbClr val="333333"/>
                </a:solidFill>
                <a:latin typeface="Arial"/>
              </a:rPr>
              <a:t>Computing Similarity: Cosine similarity</a:t>
            </a:r>
          </a:p>
          <a:p>
            <a:pPr marL="518160" indent="-259080" lvl="1">
              <a:lnSpc>
                <a:spcPts val="4320"/>
              </a:lnSpc>
              <a:buFont typeface="Arial"/>
              <a:buChar char="•"/>
            </a:pPr>
            <a:r>
              <a:rPr lang="en-US" sz="2400">
                <a:solidFill>
                  <a:srgbClr val="333333"/>
                </a:solidFill>
                <a:latin typeface="Arial"/>
              </a:rPr>
              <a:t>Scoring the results</a:t>
            </a:r>
          </a:p>
          <a:p>
            <a:pPr marL="518160" indent="-259080" lvl="1">
              <a:lnSpc>
                <a:spcPts val="4320"/>
              </a:lnSpc>
              <a:buFont typeface="Arial"/>
              <a:buChar char="•"/>
            </a:pPr>
            <a:r>
              <a:rPr lang="en-US" sz="2400">
                <a:solidFill>
                  <a:srgbClr val="333333"/>
                </a:solidFill>
                <a:latin typeface="Arial"/>
              </a:rPr>
              <a:t>Evaluation datasets and results</a:t>
            </a:r>
          </a:p>
        </p:txBody>
      </p:sp>
      <p:sp>
        <p:nvSpPr>
          <p:cNvPr name="TextBox 5" id="5"/>
          <p:cNvSpPr txBox="true"/>
          <p:nvPr/>
        </p:nvSpPr>
        <p:spPr>
          <a:xfrm rot="0">
            <a:off x="16918147" y="9134475"/>
            <a:ext cx="682307" cy="581025"/>
          </a:xfrm>
          <a:prstGeom prst="rect">
            <a:avLst/>
          </a:prstGeom>
        </p:spPr>
        <p:txBody>
          <a:bodyPr anchor="t" rtlCol="false" tIns="0" lIns="0" bIns="0" rIns="0">
            <a:spAutoFit/>
          </a:bodyPr>
          <a:lstStyle/>
          <a:p>
            <a:pPr algn="r">
              <a:lnSpc>
                <a:spcPts val="4800"/>
              </a:lnSpc>
            </a:pPr>
            <a:r>
              <a:rPr lang="en-US" sz="3000">
                <a:solidFill>
                  <a:srgbClr val="2D4263"/>
                </a:solidFill>
                <a:latin typeface="Poppins Medium"/>
              </a:rPr>
              <a:t>8</a:t>
            </a:r>
          </a:p>
        </p:txBody>
      </p:sp>
      <p:grpSp>
        <p:nvGrpSpPr>
          <p:cNvPr name="Group 6" id="6"/>
          <p:cNvGrpSpPr/>
          <p:nvPr/>
        </p:nvGrpSpPr>
        <p:grpSpPr>
          <a:xfrm rot="0">
            <a:off x="0" y="0"/>
            <a:ext cx="18288000" cy="450526"/>
            <a:chOff x="0" y="0"/>
            <a:chExt cx="6186311" cy="152400"/>
          </a:xfrm>
        </p:grpSpPr>
        <p:sp>
          <p:nvSpPr>
            <p:cNvPr name="Freeform 7" id="7"/>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TextBox 8" id="8"/>
          <p:cNvSpPr txBox="true"/>
          <p:nvPr/>
        </p:nvSpPr>
        <p:spPr>
          <a:xfrm rot="0">
            <a:off x="1393076" y="1028700"/>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Research Results</a:t>
            </a:r>
          </a:p>
        </p:txBody>
      </p:sp>
      <p:sp>
        <p:nvSpPr>
          <p:cNvPr name="TextBox 9" id="9"/>
          <p:cNvSpPr txBox="true"/>
          <p:nvPr/>
        </p:nvSpPr>
        <p:spPr>
          <a:xfrm rot="0">
            <a:off x="423885" y="1028700"/>
            <a:ext cx="538253" cy="361950"/>
          </a:xfrm>
          <a:prstGeom prst="rect">
            <a:avLst/>
          </a:prstGeom>
        </p:spPr>
        <p:txBody>
          <a:bodyPr anchor="t" rtlCol="false" tIns="0" lIns="0" bIns="0" rIns="0">
            <a:spAutoFit/>
          </a:bodyPr>
          <a:lstStyle/>
          <a:p>
            <a:pPr algn="ctr">
              <a:lnSpc>
                <a:spcPts val="2879"/>
              </a:lnSpc>
            </a:pPr>
            <a:r>
              <a:rPr lang="en-US" sz="2400" spc="74">
                <a:solidFill>
                  <a:srgbClr val="333333"/>
                </a:solidFill>
                <a:latin typeface="Poppins Medium"/>
              </a:rPr>
              <a:t>VI</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F8F8"/>
        </a:solidFill>
      </p:bgPr>
    </p:bg>
    <p:spTree>
      <p:nvGrpSpPr>
        <p:cNvPr id="1" name=""/>
        <p:cNvGrpSpPr/>
        <p:nvPr/>
      </p:nvGrpSpPr>
      <p:grpSpPr>
        <a:xfrm>
          <a:off x="0" y="0"/>
          <a:ext cx="0" cy="0"/>
          <a:chOff x="0" y="0"/>
          <a:chExt cx="0" cy="0"/>
        </a:xfrm>
      </p:grpSpPr>
      <p:grpSp>
        <p:nvGrpSpPr>
          <p:cNvPr name="Group 2" id="2"/>
          <p:cNvGrpSpPr/>
          <p:nvPr/>
        </p:nvGrpSpPr>
        <p:grpSpPr>
          <a:xfrm rot="0">
            <a:off x="0" y="0"/>
            <a:ext cx="18288000" cy="450526"/>
            <a:chOff x="0" y="0"/>
            <a:chExt cx="6186311" cy="152400"/>
          </a:xfrm>
        </p:grpSpPr>
        <p:sp>
          <p:nvSpPr>
            <p:cNvPr name="Freeform 3" id="3"/>
            <p:cNvSpPr/>
            <p:nvPr/>
          </p:nvSpPr>
          <p:spPr>
            <a:xfrm flipH="false" flipV="false" rot="0">
              <a:off x="0" y="0"/>
              <a:ext cx="6186311" cy="152400"/>
            </a:xfrm>
            <a:custGeom>
              <a:avLst/>
              <a:gdLst/>
              <a:ahLst/>
              <a:cxnLst/>
              <a:rect r="r" b="b" t="t" l="l"/>
              <a:pathLst>
                <a:path h="152400" w="6186311">
                  <a:moveTo>
                    <a:pt x="0" y="0"/>
                  </a:moveTo>
                  <a:lnTo>
                    <a:pt x="6186311" y="0"/>
                  </a:lnTo>
                  <a:lnTo>
                    <a:pt x="6186311" y="152400"/>
                  </a:lnTo>
                  <a:lnTo>
                    <a:pt x="0" y="152400"/>
                  </a:lnTo>
                  <a:close/>
                </a:path>
              </a:pathLst>
            </a:custGeom>
            <a:solidFill>
              <a:srgbClr val="00C49A"/>
            </a:solidFill>
          </p:spPr>
        </p:sp>
      </p:grpSp>
      <p:sp>
        <p:nvSpPr>
          <p:cNvPr name="Freeform 4" id="4"/>
          <p:cNvSpPr/>
          <p:nvPr/>
        </p:nvSpPr>
        <p:spPr>
          <a:xfrm flipH="false" flipV="false" rot="0">
            <a:off x="423885" y="3150736"/>
            <a:ext cx="8253227" cy="5484464"/>
          </a:xfrm>
          <a:custGeom>
            <a:avLst/>
            <a:gdLst/>
            <a:ahLst/>
            <a:cxnLst/>
            <a:rect r="r" b="b" t="t" l="l"/>
            <a:pathLst>
              <a:path h="5484464" w="8253227">
                <a:moveTo>
                  <a:pt x="0" y="0"/>
                </a:moveTo>
                <a:lnTo>
                  <a:pt x="8253227" y="0"/>
                </a:lnTo>
                <a:lnTo>
                  <a:pt x="8253227" y="5484464"/>
                </a:lnTo>
                <a:lnTo>
                  <a:pt x="0" y="5484464"/>
                </a:lnTo>
                <a:lnTo>
                  <a:pt x="0" y="0"/>
                </a:lnTo>
                <a:close/>
              </a:path>
            </a:pathLst>
          </a:custGeom>
          <a:blipFill>
            <a:blip r:embed="rId2"/>
            <a:stretch>
              <a:fillRect l="0" t="0" r="-189" b="0"/>
            </a:stretch>
          </a:blipFill>
        </p:spPr>
      </p:sp>
      <p:sp>
        <p:nvSpPr>
          <p:cNvPr name="Freeform 5" id="5"/>
          <p:cNvSpPr/>
          <p:nvPr/>
        </p:nvSpPr>
        <p:spPr>
          <a:xfrm flipH="false" flipV="false" rot="0">
            <a:off x="9144000" y="3150736"/>
            <a:ext cx="8791201" cy="5412270"/>
          </a:xfrm>
          <a:custGeom>
            <a:avLst/>
            <a:gdLst/>
            <a:ahLst/>
            <a:cxnLst/>
            <a:rect r="r" b="b" t="t" l="l"/>
            <a:pathLst>
              <a:path h="5412270" w="8791201">
                <a:moveTo>
                  <a:pt x="0" y="0"/>
                </a:moveTo>
                <a:lnTo>
                  <a:pt x="8791201" y="0"/>
                </a:lnTo>
                <a:lnTo>
                  <a:pt x="8791201" y="5412270"/>
                </a:lnTo>
                <a:lnTo>
                  <a:pt x="0" y="5412270"/>
                </a:lnTo>
                <a:lnTo>
                  <a:pt x="0" y="0"/>
                </a:lnTo>
                <a:close/>
              </a:path>
            </a:pathLst>
          </a:custGeom>
          <a:blipFill>
            <a:blip r:embed="rId3"/>
            <a:stretch>
              <a:fillRect l="0" t="0" r="0" b="0"/>
            </a:stretch>
          </a:blipFill>
        </p:spPr>
      </p:sp>
      <p:sp>
        <p:nvSpPr>
          <p:cNvPr name="TextBox 6" id="6"/>
          <p:cNvSpPr txBox="true"/>
          <p:nvPr/>
        </p:nvSpPr>
        <p:spPr>
          <a:xfrm rot="0">
            <a:off x="3310365" y="2156428"/>
            <a:ext cx="536674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Pie Chart</a:t>
            </a:r>
          </a:p>
        </p:txBody>
      </p:sp>
      <p:sp>
        <p:nvSpPr>
          <p:cNvPr name="TextBox 7" id="7"/>
          <p:cNvSpPr txBox="true"/>
          <p:nvPr/>
        </p:nvSpPr>
        <p:spPr>
          <a:xfrm rot="0">
            <a:off x="12568454" y="2279688"/>
            <a:ext cx="5366747" cy="581025"/>
          </a:xfrm>
          <a:prstGeom prst="rect">
            <a:avLst/>
          </a:prstGeom>
        </p:spPr>
        <p:txBody>
          <a:bodyPr anchor="t" rtlCol="false" tIns="0" lIns="0" bIns="0" rIns="0">
            <a:spAutoFit/>
          </a:bodyPr>
          <a:lstStyle/>
          <a:p>
            <a:pPr>
              <a:lnSpc>
                <a:spcPts val="4800"/>
              </a:lnSpc>
            </a:pPr>
            <a:r>
              <a:rPr lang="en-US" sz="3000">
                <a:solidFill>
                  <a:srgbClr val="333333"/>
                </a:solidFill>
                <a:latin typeface="Poppins Medium"/>
              </a:rPr>
              <a:t>Pie Chart</a:t>
            </a:r>
          </a:p>
        </p:txBody>
      </p:sp>
      <p:sp>
        <p:nvSpPr>
          <p:cNvPr name="TextBox 8" id="8"/>
          <p:cNvSpPr txBox="true"/>
          <p:nvPr/>
        </p:nvSpPr>
        <p:spPr>
          <a:xfrm rot="0">
            <a:off x="17015823" y="9134475"/>
            <a:ext cx="682307" cy="581025"/>
          </a:xfrm>
          <a:prstGeom prst="rect">
            <a:avLst/>
          </a:prstGeom>
        </p:spPr>
        <p:txBody>
          <a:bodyPr anchor="t" rtlCol="false" tIns="0" lIns="0" bIns="0" rIns="0">
            <a:spAutoFit/>
          </a:bodyPr>
          <a:lstStyle/>
          <a:p>
            <a:pPr algn="r">
              <a:lnSpc>
                <a:spcPts val="4800"/>
              </a:lnSpc>
            </a:pPr>
            <a:r>
              <a:rPr lang="en-US" sz="3000">
                <a:solidFill>
                  <a:srgbClr val="333333"/>
                </a:solidFill>
                <a:latin typeface="Poppins Medium"/>
              </a:rPr>
              <a:t>9</a:t>
            </a:r>
          </a:p>
        </p:txBody>
      </p:sp>
      <p:sp>
        <p:nvSpPr>
          <p:cNvPr name="TextBox 9" id="9"/>
          <p:cNvSpPr txBox="true"/>
          <p:nvPr/>
        </p:nvSpPr>
        <p:spPr>
          <a:xfrm rot="0">
            <a:off x="1393076" y="1028700"/>
            <a:ext cx="10592755" cy="361950"/>
          </a:xfrm>
          <a:prstGeom prst="rect">
            <a:avLst/>
          </a:prstGeom>
        </p:spPr>
        <p:txBody>
          <a:bodyPr anchor="t" rtlCol="false" tIns="0" lIns="0" bIns="0" rIns="0">
            <a:spAutoFit/>
          </a:bodyPr>
          <a:lstStyle/>
          <a:p>
            <a:pPr>
              <a:lnSpc>
                <a:spcPts val="2879"/>
              </a:lnSpc>
            </a:pPr>
            <a:r>
              <a:rPr lang="en-US" sz="2400" spc="74">
                <a:solidFill>
                  <a:srgbClr val="333333"/>
                </a:solidFill>
                <a:latin typeface="Poppins Medium"/>
              </a:rPr>
              <a:t>Research Results</a:t>
            </a:r>
          </a:p>
        </p:txBody>
      </p:sp>
      <p:sp>
        <p:nvSpPr>
          <p:cNvPr name="TextBox 10" id="10"/>
          <p:cNvSpPr txBox="true"/>
          <p:nvPr/>
        </p:nvSpPr>
        <p:spPr>
          <a:xfrm rot="0">
            <a:off x="423885" y="1028700"/>
            <a:ext cx="538253" cy="361950"/>
          </a:xfrm>
          <a:prstGeom prst="rect">
            <a:avLst/>
          </a:prstGeom>
        </p:spPr>
        <p:txBody>
          <a:bodyPr anchor="t" rtlCol="false" tIns="0" lIns="0" bIns="0" rIns="0">
            <a:spAutoFit/>
          </a:bodyPr>
          <a:lstStyle/>
          <a:p>
            <a:pPr algn="ctr">
              <a:lnSpc>
                <a:spcPts val="2879"/>
              </a:lnSpc>
            </a:pPr>
            <a:r>
              <a:rPr lang="en-US" sz="2400" spc="74">
                <a:solidFill>
                  <a:srgbClr val="333333"/>
                </a:solidFill>
                <a:latin typeface="Poppins Medium"/>
              </a:rPr>
              <a:t>VI</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DAFnpoXRgyc</dc:identifier>
  <dcterms:modified xsi:type="dcterms:W3CDTF">2011-08-01T06:04:30Z</dcterms:modified>
  <cp:revision>1</cp:revision>
  <dc:title>Tosca Green Blue Soft Grey Black Minimalist Thesis Research Study Presentation Template</dc:title>
</cp:coreProperties>
</file>